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5.xml" ContentType="application/vnd.openxmlformats-officedocument.drawingml.chart+xml"/>
  <Override PartName="/ppt/notesSlides/notesSlide17.xml" ContentType="application/vnd.openxmlformats-officedocument.presentationml.notesSlide+xml"/>
  <Override PartName="/ppt/charts/chart6.xml" ContentType="application/vnd.openxmlformats-officedocument.drawingml.chart+xml"/>
  <Override PartName="/ppt/notesSlides/notesSlide18.xml" ContentType="application/vnd.openxmlformats-officedocument.presentationml.notesSlide+xml"/>
  <Override PartName="/ppt/charts/chart7.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8.xml" ContentType="application/vnd.openxmlformats-officedocument.drawingml.chart+xml"/>
  <Override PartName="/ppt/drawings/drawing1.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1" r:id="rId3"/>
    <p:sldMasterId id="2147483652" r:id="rId4"/>
    <p:sldMasterId id="2147483653" r:id="rId5"/>
    <p:sldMasterId id="2147483654" r:id="rId6"/>
    <p:sldMasterId id="2147483655" r:id="rId7"/>
    <p:sldMasterId id="2147483656" r:id="rId8"/>
    <p:sldMasterId id="2147483657" r:id="rId9"/>
    <p:sldMasterId id="2147483658" r:id="rId10"/>
    <p:sldMasterId id="2147483659" r:id="rId11"/>
    <p:sldMasterId id="2147483660" r:id="rId12"/>
    <p:sldMasterId id="2147483661" r:id="rId13"/>
  </p:sldMasterIdLst>
  <p:notesMasterIdLst>
    <p:notesMasterId r:id="rId42"/>
  </p:notesMasterIdLst>
  <p:handoutMasterIdLst>
    <p:handoutMasterId r:id="rId43"/>
  </p:handoutMasterIdLst>
  <p:sldIdLst>
    <p:sldId id="264" r:id="rId14"/>
    <p:sldId id="335" r:id="rId15"/>
    <p:sldId id="338" r:id="rId16"/>
    <p:sldId id="339" r:id="rId17"/>
    <p:sldId id="337" r:id="rId18"/>
    <p:sldId id="334" r:id="rId19"/>
    <p:sldId id="314" r:id="rId20"/>
    <p:sldId id="310" r:id="rId21"/>
    <p:sldId id="311" r:id="rId22"/>
    <p:sldId id="267" r:id="rId23"/>
    <p:sldId id="312" r:id="rId24"/>
    <p:sldId id="341" r:id="rId25"/>
    <p:sldId id="344" r:id="rId26"/>
    <p:sldId id="313" r:id="rId27"/>
    <p:sldId id="269" r:id="rId28"/>
    <p:sldId id="342" r:id="rId29"/>
    <p:sldId id="343" r:id="rId30"/>
    <p:sldId id="324" r:id="rId31"/>
    <p:sldId id="316" r:id="rId32"/>
    <p:sldId id="271" r:id="rId33"/>
    <p:sldId id="317" r:id="rId34"/>
    <p:sldId id="318" r:id="rId35"/>
    <p:sldId id="309" r:id="rId36"/>
    <p:sldId id="333" r:id="rId37"/>
    <p:sldId id="320" r:id="rId38"/>
    <p:sldId id="328" r:id="rId39"/>
    <p:sldId id="329" r:id="rId40"/>
    <p:sldId id="340" r:id="rId41"/>
  </p:sldIdLst>
  <p:sldSz cx="13004800" cy="9753600"/>
  <p:notesSz cx="7019925" cy="9305925"/>
  <p:defaultTextStyle>
    <a:defPPr>
      <a:defRPr lang="en-US"/>
    </a:defPPr>
    <a:lvl1pPr algn="ctr" rtl="0" fontAlgn="base">
      <a:spcBef>
        <a:spcPct val="0"/>
      </a:spcBef>
      <a:spcAft>
        <a:spcPct val="0"/>
      </a:spcAft>
      <a:defRPr sz="4200" kern="1200">
        <a:solidFill>
          <a:srgbClr val="FFFFFF"/>
        </a:solidFill>
        <a:latin typeface="Gill Sans" charset="0"/>
        <a:ea typeface="ヒラギノ角ゴ ProN W3" charset="-128"/>
        <a:cs typeface="+mn-cs"/>
        <a:sym typeface="Gill Sans" charset="0"/>
      </a:defRPr>
    </a:lvl1pPr>
    <a:lvl2pPr marL="457200" algn="ctr" rtl="0" fontAlgn="base">
      <a:spcBef>
        <a:spcPct val="0"/>
      </a:spcBef>
      <a:spcAft>
        <a:spcPct val="0"/>
      </a:spcAft>
      <a:defRPr sz="4200" kern="1200">
        <a:solidFill>
          <a:srgbClr val="FFFFFF"/>
        </a:solidFill>
        <a:latin typeface="Gill Sans" charset="0"/>
        <a:ea typeface="ヒラギノ角ゴ ProN W3" charset="-128"/>
        <a:cs typeface="+mn-cs"/>
        <a:sym typeface="Gill Sans" charset="0"/>
      </a:defRPr>
    </a:lvl2pPr>
    <a:lvl3pPr marL="914400" algn="ctr" rtl="0" fontAlgn="base">
      <a:spcBef>
        <a:spcPct val="0"/>
      </a:spcBef>
      <a:spcAft>
        <a:spcPct val="0"/>
      </a:spcAft>
      <a:defRPr sz="4200" kern="1200">
        <a:solidFill>
          <a:srgbClr val="FFFFFF"/>
        </a:solidFill>
        <a:latin typeface="Gill Sans" charset="0"/>
        <a:ea typeface="ヒラギノ角ゴ ProN W3" charset="-128"/>
        <a:cs typeface="+mn-cs"/>
        <a:sym typeface="Gill Sans" charset="0"/>
      </a:defRPr>
    </a:lvl3pPr>
    <a:lvl4pPr marL="1371600" algn="ctr" rtl="0" fontAlgn="base">
      <a:spcBef>
        <a:spcPct val="0"/>
      </a:spcBef>
      <a:spcAft>
        <a:spcPct val="0"/>
      </a:spcAft>
      <a:defRPr sz="4200" kern="1200">
        <a:solidFill>
          <a:srgbClr val="FFFFFF"/>
        </a:solidFill>
        <a:latin typeface="Gill Sans" charset="0"/>
        <a:ea typeface="ヒラギノ角ゴ ProN W3" charset="-128"/>
        <a:cs typeface="+mn-cs"/>
        <a:sym typeface="Gill Sans" charset="0"/>
      </a:defRPr>
    </a:lvl4pPr>
    <a:lvl5pPr marL="1828800" algn="ctr" rtl="0" fontAlgn="base">
      <a:spcBef>
        <a:spcPct val="0"/>
      </a:spcBef>
      <a:spcAft>
        <a:spcPct val="0"/>
      </a:spcAft>
      <a:defRPr sz="4200" kern="1200">
        <a:solidFill>
          <a:srgbClr val="FFFFFF"/>
        </a:solidFill>
        <a:latin typeface="Gill Sans" charset="0"/>
        <a:ea typeface="ヒラギノ角ゴ ProN W3" charset="-128"/>
        <a:cs typeface="+mn-cs"/>
        <a:sym typeface="Gill Sans" charset="0"/>
      </a:defRPr>
    </a:lvl5pPr>
    <a:lvl6pPr marL="2286000" algn="l" defTabSz="914400" rtl="0" eaLnBrk="1" latinLnBrk="0" hangingPunct="1">
      <a:defRPr sz="4200" kern="1200">
        <a:solidFill>
          <a:srgbClr val="FFFFFF"/>
        </a:solidFill>
        <a:latin typeface="Gill Sans" charset="0"/>
        <a:ea typeface="ヒラギノ角ゴ ProN W3" charset="-128"/>
        <a:cs typeface="+mn-cs"/>
        <a:sym typeface="Gill Sans" charset="0"/>
      </a:defRPr>
    </a:lvl6pPr>
    <a:lvl7pPr marL="2743200" algn="l" defTabSz="914400" rtl="0" eaLnBrk="1" latinLnBrk="0" hangingPunct="1">
      <a:defRPr sz="4200" kern="1200">
        <a:solidFill>
          <a:srgbClr val="FFFFFF"/>
        </a:solidFill>
        <a:latin typeface="Gill Sans" charset="0"/>
        <a:ea typeface="ヒラギノ角ゴ ProN W3" charset="-128"/>
        <a:cs typeface="+mn-cs"/>
        <a:sym typeface="Gill Sans" charset="0"/>
      </a:defRPr>
    </a:lvl7pPr>
    <a:lvl8pPr marL="3200400" algn="l" defTabSz="914400" rtl="0" eaLnBrk="1" latinLnBrk="0" hangingPunct="1">
      <a:defRPr sz="4200" kern="1200">
        <a:solidFill>
          <a:srgbClr val="FFFFFF"/>
        </a:solidFill>
        <a:latin typeface="Gill Sans" charset="0"/>
        <a:ea typeface="ヒラギノ角ゴ ProN W3" charset="-128"/>
        <a:cs typeface="+mn-cs"/>
        <a:sym typeface="Gill Sans" charset="0"/>
      </a:defRPr>
    </a:lvl8pPr>
    <a:lvl9pPr marL="3657600" algn="l" defTabSz="914400" rtl="0" eaLnBrk="1" latinLnBrk="0" hangingPunct="1">
      <a:defRPr sz="4200" kern="1200">
        <a:solidFill>
          <a:srgbClr val="FFFFFF"/>
        </a:solidFill>
        <a:latin typeface="Gill Sans" charset="0"/>
        <a:ea typeface="ヒラギノ角ゴ ProN W3" charset="-128"/>
        <a:cs typeface="+mn-cs"/>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C97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663" autoAdjust="0"/>
  </p:normalViewPr>
  <p:slideViewPr>
    <p:cSldViewPr>
      <p:cViewPr>
        <p:scale>
          <a:sx n="82" d="100"/>
          <a:sy n="82" d="100"/>
        </p:scale>
        <p:origin x="-816" y="-72"/>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oleObject" Target="file:///F:\ASTRID%20WB\0411%20Labor\Jobs%20Report\Chapter_3\Chapter%203%20Segmentation\Chapter%203%20Charts%20and%20Figures%20(April2010).xls"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oleObject" Target="file:///C:\Users\wb333887\Desktop\Youth%20Unemployment%20Presentation%20Charts%20(VP%20Presentation%20March%202011).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wb384166\AppData\Local\Temp\notes983285\IDN%20data%20demographic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National</c:v>
                </c:pt>
              </c:strCache>
            </c:strRef>
          </c:tx>
          <c:spPr>
            <a:ln w="50800">
              <a:solidFill>
                <a:srgbClr val="FFC000"/>
              </a:solidFill>
              <a:prstDash val="solid"/>
            </a:ln>
          </c:spPr>
          <c:marker>
            <c:symbol val="none"/>
          </c:marker>
          <c:cat>
            <c:strRef>
              <c:f>Sheet1!$A$2:$A$17</c:f>
              <c:strCache>
                <c:ptCount val="16"/>
                <c:pt idx="0">
                  <c:v>1996</c:v>
                </c:pt>
                <c:pt idx="1">
                  <c:v>98</c:v>
                </c:pt>
                <c:pt idx="2">
                  <c:v>99</c:v>
                </c:pt>
                <c:pt idx="3">
                  <c:v>2000</c:v>
                </c:pt>
                <c:pt idx="4">
                  <c:v>01</c:v>
                </c:pt>
                <c:pt idx="5">
                  <c:v>02</c:v>
                </c:pt>
                <c:pt idx="6">
                  <c:v>03</c:v>
                </c:pt>
                <c:pt idx="7">
                  <c:v>04</c:v>
                </c:pt>
                <c:pt idx="8">
                  <c:v>05</c:v>
                </c:pt>
                <c:pt idx="9">
                  <c:v>06</c:v>
                </c:pt>
                <c:pt idx="10">
                  <c:v>07</c:v>
                </c:pt>
                <c:pt idx="11">
                  <c:v>08</c:v>
                </c:pt>
                <c:pt idx="12">
                  <c:v>09</c:v>
                </c:pt>
                <c:pt idx="13">
                  <c:v>10</c:v>
                </c:pt>
                <c:pt idx="14">
                  <c:v>11</c:v>
                </c:pt>
                <c:pt idx="15">
                  <c:v>12</c:v>
                </c:pt>
              </c:strCache>
            </c:strRef>
          </c:cat>
          <c:val>
            <c:numRef>
              <c:f>Sheet1!$B$2:$B$17</c:f>
              <c:numCache>
                <c:formatCode>General</c:formatCode>
                <c:ptCount val="16"/>
                <c:pt idx="0">
                  <c:v>17.7</c:v>
                </c:pt>
                <c:pt idx="1">
                  <c:v>24.2</c:v>
                </c:pt>
                <c:pt idx="2">
                  <c:v>23.5</c:v>
                </c:pt>
                <c:pt idx="3">
                  <c:v>19.14</c:v>
                </c:pt>
                <c:pt idx="4">
                  <c:v>18.399999999999999</c:v>
                </c:pt>
                <c:pt idx="5">
                  <c:v>18.2</c:v>
                </c:pt>
                <c:pt idx="6">
                  <c:v>17.420000000000002</c:v>
                </c:pt>
                <c:pt idx="7">
                  <c:v>16.666</c:v>
                </c:pt>
                <c:pt idx="8">
                  <c:v>15.7</c:v>
                </c:pt>
                <c:pt idx="9">
                  <c:v>17.75</c:v>
                </c:pt>
                <c:pt idx="10">
                  <c:v>16.579999999999998</c:v>
                </c:pt>
                <c:pt idx="11">
                  <c:v>15.42</c:v>
                </c:pt>
                <c:pt idx="12">
                  <c:v>14.15</c:v>
                </c:pt>
                <c:pt idx="13">
                  <c:v>13.3</c:v>
                </c:pt>
                <c:pt idx="14">
                  <c:v>12.49</c:v>
                </c:pt>
                <c:pt idx="15">
                  <c:v>11.96</c:v>
                </c:pt>
              </c:numCache>
            </c:numRef>
          </c:val>
          <c:smooth val="0"/>
        </c:ser>
        <c:dLbls>
          <c:showLegendKey val="0"/>
          <c:showVal val="0"/>
          <c:showCatName val="0"/>
          <c:showSerName val="0"/>
          <c:showPercent val="0"/>
          <c:showBubbleSize val="0"/>
        </c:dLbls>
        <c:marker val="1"/>
        <c:smooth val="0"/>
        <c:axId val="186267520"/>
        <c:axId val="186269056"/>
      </c:lineChart>
      <c:catAx>
        <c:axId val="186267520"/>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86269056"/>
        <c:crosses val="autoZero"/>
        <c:auto val="1"/>
        <c:lblAlgn val="ctr"/>
        <c:lblOffset val="100"/>
        <c:noMultiLvlLbl val="0"/>
      </c:catAx>
      <c:valAx>
        <c:axId val="186269056"/>
        <c:scaling>
          <c:orientation val="minMax"/>
          <c:max val="30"/>
        </c:scaling>
        <c:delete val="0"/>
        <c:axPos val="l"/>
        <c:majorGridlines/>
        <c:title>
          <c:tx>
            <c:rich>
              <a:bodyPr rot="-5400000" vert="horz"/>
              <a:lstStyle/>
              <a:p>
                <a:pPr>
                  <a:defRPr/>
                </a:pPr>
                <a:r>
                  <a:rPr lang="en-NZ"/>
                  <a:t>Percentage of Population</a:t>
                </a:r>
              </a:p>
            </c:rich>
          </c:tx>
          <c:layout/>
          <c:overlay val="0"/>
        </c:title>
        <c:numFmt formatCode="General" sourceLinked="1"/>
        <c:majorTickMark val="out"/>
        <c:minorTickMark val="none"/>
        <c:tickLblPos val="nextTo"/>
        <c:crossAx val="186267520"/>
        <c:crosses val="autoZero"/>
        <c:crossBetween val="between"/>
        <c:majorUnit val="5"/>
      </c:valAx>
    </c:plotArea>
    <c:plotVisOnly val="1"/>
    <c:dispBlanksAs val="gap"/>
    <c:showDLblsOverMax val="0"/>
  </c:chart>
  <c:txPr>
    <a:bodyPr/>
    <a:lstStyle/>
    <a:p>
      <a:pPr>
        <a:defRPr sz="1800">
          <a:solidFill>
            <a:schemeClr val="tx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col"/>
        <c:grouping val="stacked"/>
        <c:varyColors val="0"/>
        <c:ser>
          <c:idx val="0"/>
          <c:order val="0"/>
          <c:tx>
            <c:strRef>
              <c:f>Sheet1!$B$1</c:f>
              <c:strCache>
                <c:ptCount val="1"/>
                <c:pt idx="0">
                  <c:v>Poor in 2009</c:v>
                </c:pt>
              </c:strCache>
            </c:strRef>
          </c:tx>
          <c:invertIfNegative val="0"/>
          <c:cat>
            <c:strRef>
              <c:f>Sheet1!$A$2</c:f>
              <c:strCache>
                <c:ptCount val="1"/>
                <c:pt idx="0">
                  <c:v>Category 1</c:v>
                </c:pt>
              </c:strCache>
            </c:strRef>
          </c:cat>
          <c:val>
            <c:numRef>
              <c:f>Sheet1!$B$2</c:f>
              <c:numCache>
                <c:formatCode>General</c:formatCode>
                <c:ptCount val="1"/>
                <c:pt idx="0">
                  <c:v>44.430198434138354</c:v>
                </c:pt>
              </c:numCache>
            </c:numRef>
          </c:val>
        </c:ser>
        <c:ser>
          <c:idx val="1"/>
          <c:order val="1"/>
          <c:tx>
            <c:strRef>
              <c:f>Sheet1!$C$1</c:f>
              <c:strCache>
                <c:ptCount val="1"/>
                <c:pt idx="0">
                  <c:v>Non-poor in 2009</c:v>
                </c:pt>
              </c:strCache>
            </c:strRef>
          </c:tx>
          <c:invertIfNegative val="0"/>
          <c:cat>
            <c:strRef>
              <c:f>Sheet1!$A$2</c:f>
              <c:strCache>
                <c:ptCount val="1"/>
                <c:pt idx="0">
                  <c:v>Category 1</c:v>
                </c:pt>
              </c:strCache>
            </c:strRef>
          </c:cat>
          <c:val>
            <c:numRef>
              <c:f>Sheet1!$C$2</c:f>
              <c:numCache>
                <c:formatCode>General</c:formatCode>
                <c:ptCount val="1"/>
                <c:pt idx="0">
                  <c:v>55.569801565861646</c:v>
                </c:pt>
              </c:numCache>
            </c:numRef>
          </c:val>
        </c:ser>
        <c:dLbls>
          <c:showLegendKey val="0"/>
          <c:showVal val="0"/>
          <c:showCatName val="0"/>
          <c:showSerName val="0"/>
          <c:showPercent val="0"/>
          <c:showBubbleSize val="0"/>
        </c:dLbls>
        <c:gapWidth val="150"/>
        <c:overlap val="100"/>
        <c:axId val="186817920"/>
        <c:axId val="186823808"/>
      </c:barChart>
      <c:catAx>
        <c:axId val="186817920"/>
        <c:scaling>
          <c:orientation val="minMax"/>
        </c:scaling>
        <c:delete val="1"/>
        <c:axPos val="b"/>
        <c:majorTickMark val="out"/>
        <c:minorTickMark val="none"/>
        <c:tickLblPos val="none"/>
        <c:crossAx val="186823808"/>
        <c:crosses val="autoZero"/>
        <c:auto val="1"/>
        <c:lblAlgn val="ctr"/>
        <c:lblOffset val="100"/>
        <c:noMultiLvlLbl val="0"/>
      </c:catAx>
      <c:valAx>
        <c:axId val="186823808"/>
        <c:scaling>
          <c:orientation val="minMax"/>
          <c:max val="100"/>
        </c:scaling>
        <c:delete val="0"/>
        <c:axPos val="l"/>
        <c:majorGridlines/>
        <c:title>
          <c:tx>
            <c:rich>
              <a:bodyPr rot="-5400000" vert="horz"/>
              <a:lstStyle/>
              <a:p>
                <a:pPr>
                  <a:defRPr/>
                </a:pPr>
                <a:r>
                  <a:rPr lang="en-NZ"/>
                  <a:t>% of total poor households 2010</a:t>
                </a:r>
              </a:p>
            </c:rich>
          </c:tx>
          <c:layout/>
          <c:overlay val="0"/>
        </c:title>
        <c:numFmt formatCode="General" sourceLinked="1"/>
        <c:majorTickMark val="out"/>
        <c:minorTickMark val="none"/>
        <c:tickLblPos val="nextTo"/>
        <c:crossAx val="186817920"/>
        <c:crosses val="autoZero"/>
        <c:crossBetween val="between"/>
        <c:majorUnit val="20"/>
      </c:valAx>
    </c:plotArea>
    <c:legend>
      <c:legendPos val="r"/>
      <c:layout>
        <c:manualLayout>
          <c:xMode val="edge"/>
          <c:yMode val="edge"/>
          <c:x val="0.64711287039535292"/>
          <c:y val="0.41776902887139106"/>
          <c:w val="0.33399041971526972"/>
          <c:h val="0.2977952755905511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col"/>
        <c:grouping val="stacked"/>
        <c:varyColors val="0"/>
        <c:ser>
          <c:idx val="0"/>
          <c:order val="0"/>
          <c:tx>
            <c:strRef>
              <c:f>Sheet1!$B$1</c:f>
              <c:strCache>
                <c:ptCount val="1"/>
                <c:pt idx="0">
                  <c:v>0/3</c:v>
                </c:pt>
              </c:strCache>
            </c:strRef>
          </c:tx>
          <c:invertIfNegative val="0"/>
          <c:cat>
            <c:strRef>
              <c:f>Sheet1!$A$2</c:f>
              <c:strCache>
                <c:ptCount val="1"/>
                <c:pt idx="0">
                  <c:v>Category 1</c:v>
                </c:pt>
              </c:strCache>
            </c:strRef>
          </c:cat>
          <c:val>
            <c:numRef>
              <c:f>Sheet1!$B$2</c:f>
              <c:numCache>
                <c:formatCode>General</c:formatCode>
                <c:ptCount val="1"/>
                <c:pt idx="0">
                  <c:v>73.909163216095422</c:v>
                </c:pt>
              </c:numCache>
            </c:numRef>
          </c:val>
        </c:ser>
        <c:ser>
          <c:idx val="1"/>
          <c:order val="1"/>
          <c:tx>
            <c:strRef>
              <c:f>Sheet1!$C$1</c:f>
              <c:strCache>
                <c:ptCount val="1"/>
                <c:pt idx="0">
                  <c:v>1/3</c:v>
                </c:pt>
              </c:strCache>
            </c:strRef>
          </c:tx>
          <c:invertIfNegative val="0"/>
          <c:cat>
            <c:strRef>
              <c:f>Sheet1!$A$2</c:f>
              <c:strCache>
                <c:ptCount val="1"/>
                <c:pt idx="0">
                  <c:v>Category 1</c:v>
                </c:pt>
              </c:strCache>
            </c:strRef>
          </c:cat>
          <c:val>
            <c:numRef>
              <c:f>Sheet1!$C$2</c:f>
              <c:numCache>
                <c:formatCode>General</c:formatCode>
                <c:ptCount val="1"/>
                <c:pt idx="0">
                  <c:v>14.61212298684692</c:v>
                </c:pt>
              </c:numCache>
            </c:numRef>
          </c:val>
        </c:ser>
        <c:ser>
          <c:idx val="2"/>
          <c:order val="2"/>
          <c:tx>
            <c:strRef>
              <c:f>Sheet1!$D$1</c:f>
              <c:strCache>
                <c:ptCount val="1"/>
                <c:pt idx="0">
                  <c:v>2 of 3</c:v>
                </c:pt>
              </c:strCache>
            </c:strRef>
          </c:tx>
          <c:invertIfNegative val="0"/>
          <c:cat>
            <c:strRef>
              <c:f>Sheet1!$A$2</c:f>
              <c:strCache>
                <c:ptCount val="1"/>
                <c:pt idx="0">
                  <c:v>Category 1</c:v>
                </c:pt>
              </c:strCache>
            </c:strRef>
          </c:cat>
          <c:val>
            <c:numRef>
              <c:f>Sheet1!$D$2</c:f>
              <c:numCache>
                <c:formatCode>General</c:formatCode>
                <c:ptCount val="1"/>
                <c:pt idx="0">
                  <c:v>7.3683242023387097</c:v>
                </c:pt>
              </c:numCache>
            </c:numRef>
          </c:val>
        </c:ser>
        <c:ser>
          <c:idx val="3"/>
          <c:order val="3"/>
          <c:tx>
            <c:strRef>
              <c:f>Sheet1!$E$1</c:f>
              <c:strCache>
                <c:ptCount val="1"/>
                <c:pt idx="0">
                  <c:v>All 3</c:v>
                </c:pt>
              </c:strCache>
            </c:strRef>
          </c:tx>
          <c:invertIfNegative val="0"/>
          <c:cat>
            <c:strRef>
              <c:f>Sheet1!$A$2</c:f>
              <c:strCache>
                <c:ptCount val="1"/>
                <c:pt idx="0">
                  <c:v>Category 1</c:v>
                </c:pt>
              </c:strCache>
            </c:strRef>
          </c:cat>
          <c:val>
            <c:numRef>
              <c:f>Sheet1!$E$2</c:f>
              <c:numCache>
                <c:formatCode>General</c:formatCode>
                <c:ptCount val="1"/>
                <c:pt idx="0">
                  <c:v>4.1103895947189395</c:v>
                </c:pt>
              </c:numCache>
            </c:numRef>
          </c:val>
        </c:ser>
        <c:dLbls>
          <c:showLegendKey val="0"/>
          <c:showVal val="0"/>
          <c:showCatName val="0"/>
          <c:showSerName val="0"/>
          <c:showPercent val="0"/>
          <c:showBubbleSize val="0"/>
        </c:dLbls>
        <c:gapWidth val="150"/>
        <c:overlap val="100"/>
        <c:axId val="187325824"/>
        <c:axId val="187348096"/>
      </c:barChart>
      <c:catAx>
        <c:axId val="187325824"/>
        <c:scaling>
          <c:orientation val="minMax"/>
        </c:scaling>
        <c:delete val="1"/>
        <c:axPos val="b"/>
        <c:majorTickMark val="out"/>
        <c:minorTickMark val="none"/>
        <c:tickLblPos val="none"/>
        <c:crossAx val="187348096"/>
        <c:crosses val="autoZero"/>
        <c:auto val="1"/>
        <c:lblAlgn val="ctr"/>
        <c:lblOffset val="100"/>
        <c:noMultiLvlLbl val="0"/>
      </c:catAx>
      <c:valAx>
        <c:axId val="187348096"/>
        <c:scaling>
          <c:orientation val="minMax"/>
          <c:max val="100"/>
        </c:scaling>
        <c:delete val="0"/>
        <c:axPos val="l"/>
        <c:majorGridlines/>
        <c:title>
          <c:tx>
            <c:rich>
              <a:bodyPr rot="-5400000" vert="horz"/>
              <a:lstStyle/>
              <a:p>
                <a:pPr>
                  <a:defRPr/>
                </a:pPr>
                <a:r>
                  <a:rPr lang="en-NZ"/>
                  <a:t>Percentage of households</a:t>
                </a:r>
              </a:p>
            </c:rich>
          </c:tx>
          <c:layout/>
          <c:overlay val="0"/>
        </c:title>
        <c:numFmt formatCode="General" sourceLinked="1"/>
        <c:majorTickMark val="out"/>
        <c:minorTickMark val="none"/>
        <c:tickLblPos val="nextTo"/>
        <c:crossAx val="187325824"/>
        <c:crosses val="autoZero"/>
        <c:crossBetween val="between"/>
        <c:majorUnit val="20"/>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Stunting Prevalence,</a:t>
            </a:r>
            <a:r>
              <a:rPr lang="en-US" baseline="0" dirty="0" smtClean="0"/>
              <a:t> Southeast Asia</a:t>
            </a:r>
            <a:endParaRPr lang="en-US" dirty="0"/>
          </a:p>
        </c:rich>
      </c:tx>
      <c:layout/>
      <c:overlay val="0"/>
    </c:title>
    <c:autoTitleDeleted val="0"/>
    <c:plotArea>
      <c:layout>
        <c:manualLayout>
          <c:layoutTarget val="inner"/>
          <c:xMode val="edge"/>
          <c:yMode val="edge"/>
          <c:x val="0.14775474756831866"/>
          <c:y val="0.16047662401574803"/>
          <c:w val="0.83427139622253099"/>
          <c:h val="0.55897391732283463"/>
        </c:manualLayout>
      </c:layout>
      <c:barChart>
        <c:barDir val="col"/>
        <c:grouping val="clustered"/>
        <c:varyColors val="0"/>
        <c:ser>
          <c:idx val="0"/>
          <c:order val="0"/>
          <c:tx>
            <c:strRef>
              <c:f>Sheet1!$B$1</c:f>
              <c:strCache>
                <c:ptCount val="1"/>
                <c:pt idx="0">
                  <c:v>Series 1</c:v>
                </c:pt>
              </c:strCache>
            </c:strRef>
          </c:tx>
          <c:spPr>
            <a:solidFill>
              <a:srgbClr val="FFC000"/>
            </a:solidFill>
          </c:spPr>
          <c:invertIfNegative val="0"/>
          <c:cat>
            <c:strRef>
              <c:f>Sheet1!$A$2:$A$8</c:f>
              <c:strCache>
                <c:ptCount val="7"/>
                <c:pt idx="0">
                  <c:v>Indonesia</c:v>
                </c:pt>
                <c:pt idx="1">
                  <c:v>Cambodia</c:v>
                </c:pt>
                <c:pt idx="2">
                  <c:v>Myanmar</c:v>
                </c:pt>
                <c:pt idx="3">
                  <c:v>Philippines</c:v>
                </c:pt>
                <c:pt idx="4">
                  <c:v>Vietnam</c:v>
                </c:pt>
                <c:pt idx="5">
                  <c:v>Malaysia</c:v>
                </c:pt>
                <c:pt idx="6">
                  <c:v>Thailand</c:v>
                </c:pt>
              </c:strCache>
            </c:strRef>
          </c:cat>
          <c:val>
            <c:numRef>
              <c:f>Sheet1!$B$2:$B$8</c:f>
              <c:numCache>
                <c:formatCode>General</c:formatCode>
                <c:ptCount val="7"/>
                <c:pt idx="0">
                  <c:v>19.7</c:v>
                </c:pt>
                <c:pt idx="1">
                  <c:v>14</c:v>
                </c:pt>
                <c:pt idx="2">
                  <c:v>12.7</c:v>
                </c:pt>
                <c:pt idx="3">
                  <c:v>10.199999999999999</c:v>
                </c:pt>
                <c:pt idx="4">
                  <c:v>9.6999999999999993</c:v>
                </c:pt>
                <c:pt idx="5">
                  <c:v>6</c:v>
                </c:pt>
                <c:pt idx="6">
                  <c:v>3.3</c:v>
                </c:pt>
              </c:numCache>
            </c:numRef>
          </c:val>
        </c:ser>
        <c:dLbls>
          <c:showLegendKey val="0"/>
          <c:showVal val="0"/>
          <c:showCatName val="0"/>
          <c:showSerName val="0"/>
          <c:showPercent val="0"/>
          <c:showBubbleSize val="0"/>
        </c:dLbls>
        <c:gapWidth val="150"/>
        <c:axId val="187420672"/>
        <c:axId val="187422976"/>
      </c:barChart>
      <c:catAx>
        <c:axId val="187420672"/>
        <c:scaling>
          <c:orientation val="minMax"/>
        </c:scaling>
        <c:delete val="0"/>
        <c:axPos val="b"/>
        <c:majorTickMark val="out"/>
        <c:minorTickMark val="none"/>
        <c:tickLblPos val="nextTo"/>
        <c:crossAx val="187422976"/>
        <c:crosses val="autoZero"/>
        <c:auto val="1"/>
        <c:lblAlgn val="ctr"/>
        <c:lblOffset val="100"/>
        <c:noMultiLvlLbl val="0"/>
      </c:catAx>
      <c:valAx>
        <c:axId val="187422976"/>
        <c:scaling>
          <c:orientation val="minMax"/>
        </c:scaling>
        <c:delete val="0"/>
        <c:axPos val="l"/>
        <c:majorGridlines/>
        <c:title>
          <c:tx>
            <c:rich>
              <a:bodyPr rot="-5400000" vert="horz"/>
              <a:lstStyle/>
              <a:p>
                <a:pPr>
                  <a:defRPr/>
                </a:pPr>
                <a:r>
                  <a:rPr lang="en-US" b="0" dirty="0" smtClean="0"/>
                  <a:t>Percentage of Children Under 5</a:t>
                </a:r>
                <a:endParaRPr lang="en-US" b="0" dirty="0"/>
              </a:p>
            </c:rich>
          </c:tx>
          <c:layout>
            <c:manualLayout>
              <c:xMode val="edge"/>
              <c:yMode val="edge"/>
              <c:x val="2.4509803921568627E-2"/>
              <c:y val="0.15422662401574802"/>
            </c:manualLayout>
          </c:layout>
          <c:overlay val="0"/>
        </c:title>
        <c:numFmt formatCode="General" sourceLinked="1"/>
        <c:majorTickMark val="out"/>
        <c:minorTickMark val="none"/>
        <c:tickLblPos val="nextTo"/>
        <c:crossAx val="1874206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rgbClr val="4572A7"/>
            </a:solidFill>
            <a:ln w="25400">
              <a:noFill/>
            </a:ln>
          </c:spPr>
          <c:explosion val="9"/>
          <c:dPt>
            <c:idx val="0"/>
            <c:bubble3D val="0"/>
            <c:spPr>
              <a:solidFill>
                <a:srgbClr val="008000"/>
              </a:solidFill>
              <a:ln w="25400">
                <a:noFill/>
              </a:ln>
            </c:spPr>
          </c:dPt>
          <c:dPt>
            <c:idx val="1"/>
            <c:bubble3D val="0"/>
            <c:spPr>
              <a:solidFill>
                <a:srgbClr val="FF0000"/>
              </a:solidFill>
              <a:ln w="25400">
                <a:noFill/>
              </a:ln>
            </c:spPr>
          </c:dPt>
          <c:dPt>
            <c:idx val="2"/>
            <c:bubble3D val="0"/>
            <c:spPr>
              <a:solidFill>
                <a:srgbClr val="FF6600"/>
              </a:solidFill>
              <a:ln w="25400">
                <a:noFill/>
              </a:ln>
            </c:spPr>
          </c:dPt>
          <c:dPt>
            <c:idx val="3"/>
            <c:bubble3D val="0"/>
            <c:spPr>
              <a:solidFill>
                <a:srgbClr val="FFFF00"/>
              </a:solidFill>
              <a:ln w="25400">
                <a:noFill/>
              </a:ln>
            </c:spPr>
          </c:dPt>
          <c:dPt>
            <c:idx val="4"/>
            <c:bubble3D val="0"/>
            <c:spPr>
              <a:solidFill>
                <a:srgbClr val="0000FF"/>
              </a:solidFill>
              <a:ln w="25400">
                <a:noFill/>
              </a:ln>
            </c:spPr>
          </c:dPt>
          <c:dPt>
            <c:idx val="5"/>
            <c:bubble3D val="0"/>
            <c:spPr>
              <a:solidFill>
                <a:srgbClr val="000090"/>
              </a:solidFill>
              <a:ln w="25400">
                <a:noFill/>
              </a:ln>
            </c:spPr>
          </c:dPt>
          <c:dLbls>
            <c:dLbl>
              <c:idx val="2"/>
              <c:layout>
                <c:manualLayout>
                  <c:x val="0.19842754697821899"/>
                  <c:y val="0.25597847949798502"/>
                </c:manualLayout>
              </c:layout>
              <c:dLblPos val="bestFit"/>
              <c:showLegendKey val="0"/>
              <c:showVal val="0"/>
              <c:showCatName val="1"/>
              <c:showSerName val="0"/>
              <c:showPercent val="1"/>
              <c:showBubbleSize val="0"/>
            </c:dLbl>
            <c:dLbl>
              <c:idx val="3"/>
              <c:layout>
                <c:manualLayout>
                  <c:x val="-0.24007409917179701"/>
                  <c:y val="-2.6332596540739401E-2"/>
                </c:manualLayout>
              </c:layout>
              <c:spPr>
                <a:noFill/>
                <a:ln w="25400">
                  <a:noFill/>
                </a:ln>
              </c:spPr>
              <c:txPr>
                <a:bodyPr/>
                <a:lstStyle/>
                <a:p>
                  <a:pPr>
                    <a:defRPr sz="1600" b="1" i="0" u="none" strike="noStrike" baseline="0">
                      <a:solidFill>
                        <a:srgbClr val="000000"/>
                      </a:solidFill>
                      <a:latin typeface="Calibri"/>
                      <a:ea typeface="Calibri"/>
                      <a:cs typeface="Calibri"/>
                    </a:defRPr>
                  </a:pPr>
                  <a:endParaRPr lang="en-US"/>
                </a:p>
              </c:txPr>
              <c:showLegendKey val="0"/>
              <c:showVal val="0"/>
              <c:showCatName val="1"/>
              <c:showSerName val="0"/>
              <c:showPercent val="1"/>
              <c:showBubbleSize val="0"/>
            </c:dLbl>
            <c:dLbl>
              <c:idx val="4"/>
              <c:layout>
                <c:manualLayout>
                  <c:x val="0.16697755172005899"/>
                  <c:y val="-0.161624271991578"/>
                </c:manualLayout>
              </c:layout>
              <c:spPr>
                <a:noFill/>
                <a:ln w="25400">
                  <a:noFill/>
                </a:ln>
              </c:spPr>
              <c:txPr>
                <a:bodyPr/>
                <a:lstStyle/>
                <a:p>
                  <a:pPr>
                    <a:defRPr sz="1600" b="0" i="0" u="none" strike="noStrike" baseline="0">
                      <a:solidFill>
                        <a:schemeClr val="tx1"/>
                      </a:solidFill>
                      <a:latin typeface="Calibri"/>
                      <a:ea typeface="Calibri"/>
                      <a:cs typeface="Calibri"/>
                    </a:defRPr>
                  </a:pPr>
                  <a:endParaRPr lang="en-US"/>
                </a:p>
              </c:txPr>
              <c:showLegendKey val="0"/>
              <c:showVal val="0"/>
              <c:showCatName val="1"/>
              <c:showSerName val="0"/>
              <c:showPercent val="1"/>
              <c:showBubbleSize val="0"/>
            </c:dLbl>
            <c:dLbl>
              <c:idx val="5"/>
              <c:layout>
                <c:manualLayout>
                  <c:x val="0.20958998859241601"/>
                  <c:y val="0.20429322879414799"/>
                </c:manualLayout>
              </c:layout>
              <c:spPr>
                <a:noFill/>
                <a:ln w="25400">
                  <a:noFill/>
                </a:ln>
              </c:spPr>
              <c:txPr>
                <a:bodyPr/>
                <a:lstStyle/>
                <a:p>
                  <a:pPr>
                    <a:defRPr sz="1600" b="0" i="0" u="none" strike="noStrike" baseline="0">
                      <a:solidFill>
                        <a:srgbClr val="FFFFFF"/>
                      </a:solidFill>
                      <a:latin typeface="Calibri"/>
                      <a:ea typeface="Calibri"/>
                      <a:cs typeface="Calibri"/>
                    </a:defRPr>
                  </a:pPr>
                  <a:endParaRPr lang="en-US"/>
                </a:p>
              </c:txPr>
              <c:showLegendKey val="0"/>
              <c:showVal val="0"/>
              <c:showCatName val="1"/>
              <c:showSerName val="0"/>
              <c:showPercent val="1"/>
              <c:showBubbleSize val="0"/>
            </c:dLbl>
            <c:spPr>
              <a:noFill/>
              <a:ln w="25400">
                <a:noFill/>
              </a:ln>
            </c:spPr>
            <c:txPr>
              <a:bodyPr/>
              <a:lstStyle/>
              <a:p>
                <a:pPr>
                  <a:defRPr sz="1600" b="1" i="0" u="none" strike="noStrike" baseline="0">
                    <a:solidFill>
                      <a:schemeClr val="tx1"/>
                    </a:solidFill>
                    <a:latin typeface="Calibri"/>
                    <a:ea typeface="Calibri"/>
                    <a:cs typeface="Calibri"/>
                  </a:defRPr>
                </a:pPr>
                <a:endParaRPr lang="en-US"/>
              </a:p>
            </c:txPr>
            <c:showLegendKey val="0"/>
            <c:showVal val="0"/>
            <c:showCatName val="1"/>
            <c:showSerName val="0"/>
            <c:showPercent val="1"/>
            <c:showBubbleSize val="0"/>
            <c:showLeaderLines val="1"/>
          </c:dLbls>
          <c:cat>
            <c:strRef>
              <c:f>'C:\Users\macbookpro\Desktop\Jobs Report Revision\[segmentation.xls]Sheet1'!$B$31:$B$36</c:f>
              <c:strCache>
                <c:ptCount val="6"/>
                <c:pt idx="0">
                  <c:v>Employers</c:v>
                </c:pt>
                <c:pt idx="1">
                  <c:v>Permament contract employees</c:v>
                </c:pt>
                <c:pt idx="2">
                  <c:v>Fixed-term contract employees</c:v>
                </c:pt>
                <c:pt idx="3">
                  <c:v>Employees with no contract</c:v>
                </c:pt>
                <c:pt idx="4">
                  <c:v>Informal non-agricultural</c:v>
                </c:pt>
                <c:pt idx="5">
                  <c:v>Informal agricultural</c:v>
                </c:pt>
              </c:strCache>
            </c:strRef>
          </c:cat>
          <c:val>
            <c:numRef>
              <c:f>'C:\Users\macbookpro\Desktop\Jobs Report Revision\[segmentation.xls]Sheet1'!$C$31:$C$36</c:f>
              <c:numCache>
                <c:formatCode>General</c:formatCode>
                <c:ptCount val="6"/>
                <c:pt idx="0">
                  <c:v>333.75661099999962</c:v>
                </c:pt>
                <c:pt idx="1">
                  <c:v>628.00181500000008</c:v>
                </c:pt>
                <c:pt idx="2">
                  <c:v>656.73059999999998</c:v>
                </c:pt>
                <c:pt idx="3">
                  <c:v>7723.4054999999998</c:v>
                </c:pt>
                <c:pt idx="4">
                  <c:v>5424.9288999999999</c:v>
                </c:pt>
                <c:pt idx="5">
                  <c:v>5394.8066000000026</c:v>
                </c:pt>
              </c:numCache>
            </c:numRef>
          </c:val>
        </c:ser>
        <c:ser>
          <c:idx val="1"/>
          <c:order val="1"/>
          <c:spPr>
            <a:solidFill>
              <a:srgbClr val="93A9CF"/>
            </a:solidFill>
            <a:ln w="25400">
              <a:noFill/>
            </a:ln>
          </c:spPr>
          <c:dPt>
            <c:idx val="0"/>
            <c:bubble3D val="0"/>
            <c:spPr>
              <a:solidFill>
                <a:srgbClr val="4572A7"/>
              </a:solidFill>
              <a:ln w="25400">
                <a:noFill/>
              </a:ln>
            </c:spPr>
          </c:dPt>
          <c:dPt>
            <c:idx val="1"/>
            <c:bubble3D val="0"/>
            <c:spPr>
              <a:solidFill>
                <a:srgbClr val="AA4643"/>
              </a:solidFill>
              <a:ln w="25400">
                <a:noFill/>
              </a:ln>
            </c:spPr>
          </c:dPt>
          <c:dPt>
            <c:idx val="2"/>
            <c:bubble3D val="0"/>
            <c:spPr>
              <a:solidFill>
                <a:srgbClr val="89A54E"/>
              </a:solidFill>
              <a:ln w="25400">
                <a:noFill/>
              </a:ln>
            </c:spPr>
          </c:dPt>
          <c:dPt>
            <c:idx val="3"/>
            <c:bubble3D val="0"/>
            <c:spPr>
              <a:solidFill>
                <a:srgbClr val="71588F"/>
              </a:solidFill>
              <a:ln w="25400">
                <a:noFill/>
              </a:ln>
            </c:spPr>
          </c:dPt>
          <c:dPt>
            <c:idx val="4"/>
            <c:bubble3D val="0"/>
            <c:spPr>
              <a:solidFill>
                <a:srgbClr val="4198AF"/>
              </a:solidFill>
              <a:ln w="25400">
                <a:noFill/>
              </a:ln>
            </c:spPr>
          </c:dPt>
          <c:dPt>
            <c:idx val="5"/>
            <c:bubble3D val="0"/>
            <c:spPr>
              <a:solidFill>
                <a:srgbClr val="DB843D"/>
              </a:solidFill>
              <a:ln w="25400">
                <a:noFill/>
              </a:ln>
            </c:spPr>
          </c:dPt>
          <c:dLbls>
            <c:spPr>
              <a:noFill/>
              <a:ln w="25400">
                <a:noFill/>
              </a:ln>
            </c:spPr>
            <c:txPr>
              <a:bodyPr/>
              <a:lstStyle/>
              <a:p>
                <a:pPr>
                  <a:defRPr sz="1000" b="0" i="0" u="none" strike="noStrike" baseline="0">
                    <a:solidFill>
                      <a:srgbClr val="000000"/>
                    </a:solidFill>
                    <a:latin typeface="Calibri"/>
                    <a:ea typeface="Calibri"/>
                    <a:cs typeface="Calibri"/>
                  </a:defRPr>
                </a:pPr>
                <a:endParaRPr lang="en-US"/>
              </a:p>
            </c:txPr>
            <c:showLegendKey val="0"/>
            <c:showVal val="0"/>
            <c:showCatName val="1"/>
            <c:showSerName val="0"/>
            <c:showPercent val="1"/>
            <c:showBubbleSize val="0"/>
            <c:showLeaderLines val="1"/>
          </c:dLbls>
          <c:cat>
            <c:strRef>
              <c:f>'C:\Users\macbookpro\Desktop\Jobs Report Revision\[segmentation.xls]Sheet1'!$B$31:$B$36</c:f>
              <c:strCache>
                <c:ptCount val="6"/>
                <c:pt idx="0">
                  <c:v>Employers</c:v>
                </c:pt>
                <c:pt idx="1">
                  <c:v>Permament contract employees</c:v>
                </c:pt>
                <c:pt idx="2">
                  <c:v>Fixed-term contract employees</c:v>
                </c:pt>
                <c:pt idx="3">
                  <c:v>Employees with no contract</c:v>
                </c:pt>
                <c:pt idx="4">
                  <c:v>Informal non-agricultural</c:v>
                </c:pt>
                <c:pt idx="5">
                  <c:v>Informal agricultural</c:v>
                </c:pt>
              </c:strCache>
            </c:strRef>
          </c:cat>
          <c:val>
            <c:numRef>
              <c:f>'C:\Users\macbookpro\Desktop\Jobs Report Revision\[segmentation.xls]Sheet1'!$D$31:$D$36</c:f>
              <c:numCache>
                <c:formatCode>General</c:formatCode>
                <c:ptCount val="6"/>
                <c:pt idx="0">
                  <c:v>1.66</c:v>
                </c:pt>
                <c:pt idx="1">
                  <c:v>3.12</c:v>
                </c:pt>
                <c:pt idx="2">
                  <c:v>3.26</c:v>
                </c:pt>
                <c:pt idx="3">
                  <c:v>38.36</c:v>
                </c:pt>
                <c:pt idx="4">
                  <c:v>26.939999999999991</c:v>
                </c:pt>
                <c:pt idx="5">
                  <c:v>26.79</c:v>
                </c:pt>
              </c:numCache>
            </c:numRef>
          </c:val>
        </c:ser>
        <c:dLbls>
          <c:showLegendKey val="0"/>
          <c:showVal val="0"/>
          <c:showCatName val="1"/>
          <c:showSerName val="0"/>
          <c:showPercent val="1"/>
          <c:showBubbleSize val="0"/>
          <c:showLeaderLines val="1"/>
        </c:dLbls>
        <c:firstSliceAng val="0"/>
      </c:pieChart>
      <c:spPr>
        <a:noFill/>
        <a:ln w="25400">
          <a:noFill/>
        </a:ln>
      </c:spPr>
    </c:plotArea>
    <c:plotVisOnly val="1"/>
    <c:dispBlanksAs val="zero"/>
    <c:showDLblsOverMax val="0"/>
  </c:chart>
  <c:spPr>
    <a:noFill/>
    <a:ln w="9525">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4845510296789799"/>
          <c:y val="0.21924067695411401"/>
          <c:w val="0.81050726832222897"/>
          <c:h val="0.66580106161386099"/>
        </c:manualLayout>
      </c:layout>
      <c:barChart>
        <c:barDir val="bar"/>
        <c:grouping val="stacked"/>
        <c:varyColors val="0"/>
        <c:ser>
          <c:idx val="0"/>
          <c:order val="0"/>
          <c:tx>
            <c:strRef>
              <c:f>Sheet1!$B$1</c:f>
              <c:strCache>
                <c:ptCount val="1"/>
                <c:pt idx="0">
                  <c:v>Small (5-19 employees)</c:v>
                </c:pt>
              </c:strCache>
            </c:strRef>
          </c:tx>
          <c:spPr>
            <a:solidFill>
              <a:srgbClr val="FF0000"/>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Sheet1!$A$2:$A$5</c:f>
              <c:strCache>
                <c:ptCount val="4"/>
                <c:pt idx="0">
                  <c:v>Indonesia</c:v>
                </c:pt>
                <c:pt idx="1">
                  <c:v>Brazil</c:v>
                </c:pt>
                <c:pt idx="2">
                  <c:v>Vietnam</c:v>
                </c:pt>
                <c:pt idx="3">
                  <c:v>Philippines</c:v>
                </c:pt>
              </c:strCache>
            </c:strRef>
          </c:cat>
          <c:val>
            <c:numRef>
              <c:f>Sheet1!$B$2:$B$5</c:f>
              <c:numCache>
                <c:formatCode>General</c:formatCode>
                <c:ptCount val="4"/>
                <c:pt idx="0">
                  <c:v>93.4</c:v>
                </c:pt>
                <c:pt idx="1">
                  <c:v>36.6</c:v>
                </c:pt>
                <c:pt idx="2">
                  <c:v>59.5</c:v>
                </c:pt>
                <c:pt idx="3">
                  <c:v>64.599999999999994</c:v>
                </c:pt>
              </c:numCache>
            </c:numRef>
          </c:val>
        </c:ser>
        <c:ser>
          <c:idx val="1"/>
          <c:order val="1"/>
          <c:tx>
            <c:strRef>
              <c:f>Sheet1!$C$1</c:f>
              <c:strCache>
                <c:ptCount val="1"/>
                <c:pt idx="0">
                  <c:v>Medium (20-100 employees)</c:v>
                </c:pt>
              </c:strCache>
            </c:strRef>
          </c:tx>
          <c:spPr>
            <a:solidFill>
              <a:srgbClr val="3366FF"/>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Sheet1!$A$2:$A$5</c:f>
              <c:strCache>
                <c:ptCount val="4"/>
                <c:pt idx="0">
                  <c:v>Indonesia</c:v>
                </c:pt>
                <c:pt idx="1">
                  <c:v>Brazil</c:v>
                </c:pt>
                <c:pt idx="2">
                  <c:v>Vietnam</c:v>
                </c:pt>
                <c:pt idx="3">
                  <c:v>Philippines</c:v>
                </c:pt>
              </c:strCache>
            </c:strRef>
          </c:cat>
          <c:val>
            <c:numRef>
              <c:f>Sheet1!$C$2:$C$5</c:f>
              <c:numCache>
                <c:formatCode>General</c:formatCode>
                <c:ptCount val="4"/>
                <c:pt idx="0">
                  <c:v>5.0999999999999996</c:v>
                </c:pt>
                <c:pt idx="1">
                  <c:v>46.5</c:v>
                </c:pt>
                <c:pt idx="2">
                  <c:v>27.4</c:v>
                </c:pt>
                <c:pt idx="3">
                  <c:v>28</c:v>
                </c:pt>
              </c:numCache>
            </c:numRef>
          </c:val>
        </c:ser>
        <c:ser>
          <c:idx val="2"/>
          <c:order val="2"/>
          <c:tx>
            <c:strRef>
              <c:f>Sheet1!$D$1</c:f>
              <c:strCache>
                <c:ptCount val="1"/>
                <c:pt idx="0">
                  <c:v>Large (&gt;100 employees)</c:v>
                </c:pt>
              </c:strCache>
            </c:strRef>
          </c:tx>
          <c:spPr>
            <a:solidFill>
              <a:srgbClr val="008E00"/>
            </a:solidFill>
          </c:spPr>
          <c:invertIfNegative val="0"/>
          <c:dLbls>
            <c:dLbl>
              <c:idx val="0"/>
              <c:layout>
                <c:manualLayout>
                  <c:x val="2.6711185308848199E-2"/>
                  <c:y val="0"/>
                </c:manualLayout>
              </c:layout>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0"/>
          </c:dLbls>
          <c:cat>
            <c:strRef>
              <c:f>Sheet1!$A$2:$A$5</c:f>
              <c:strCache>
                <c:ptCount val="4"/>
                <c:pt idx="0">
                  <c:v>Indonesia</c:v>
                </c:pt>
                <c:pt idx="1">
                  <c:v>Brazil</c:v>
                </c:pt>
                <c:pt idx="2">
                  <c:v>Vietnam</c:v>
                </c:pt>
                <c:pt idx="3">
                  <c:v>Philippines</c:v>
                </c:pt>
              </c:strCache>
            </c:strRef>
          </c:cat>
          <c:val>
            <c:numRef>
              <c:f>Sheet1!$D$2:$D$5</c:f>
              <c:numCache>
                <c:formatCode>General</c:formatCode>
                <c:ptCount val="4"/>
                <c:pt idx="0">
                  <c:v>1.5</c:v>
                </c:pt>
                <c:pt idx="1">
                  <c:v>16.899999999999999</c:v>
                </c:pt>
                <c:pt idx="2">
                  <c:v>13</c:v>
                </c:pt>
                <c:pt idx="3">
                  <c:v>7.4</c:v>
                </c:pt>
              </c:numCache>
            </c:numRef>
          </c:val>
        </c:ser>
        <c:dLbls>
          <c:showLegendKey val="0"/>
          <c:showVal val="0"/>
          <c:showCatName val="0"/>
          <c:showSerName val="0"/>
          <c:showPercent val="0"/>
          <c:showBubbleSize val="0"/>
        </c:dLbls>
        <c:gapWidth val="150"/>
        <c:overlap val="100"/>
        <c:axId val="191413248"/>
        <c:axId val="191435520"/>
      </c:barChart>
      <c:catAx>
        <c:axId val="191413248"/>
        <c:scaling>
          <c:orientation val="minMax"/>
        </c:scaling>
        <c:delete val="0"/>
        <c:axPos val="l"/>
        <c:majorTickMark val="out"/>
        <c:minorTickMark val="none"/>
        <c:tickLblPos val="nextTo"/>
        <c:txPr>
          <a:bodyPr/>
          <a:lstStyle/>
          <a:p>
            <a:pPr>
              <a:defRPr sz="1600"/>
            </a:pPr>
            <a:endParaRPr lang="en-US"/>
          </a:p>
        </c:txPr>
        <c:crossAx val="191435520"/>
        <c:crosses val="autoZero"/>
        <c:auto val="1"/>
        <c:lblAlgn val="ctr"/>
        <c:lblOffset val="100"/>
        <c:noMultiLvlLbl val="0"/>
      </c:catAx>
      <c:valAx>
        <c:axId val="191435520"/>
        <c:scaling>
          <c:orientation val="minMax"/>
          <c:max val="100"/>
        </c:scaling>
        <c:delete val="0"/>
        <c:axPos val="b"/>
        <c:majorGridlines/>
        <c:numFmt formatCode="General" sourceLinked="1"/>
        <c:majorTickMark val="out"/>
        <c:minorTickMark val="none"/>
        <c:tickLblPos val="nextTo"/>
        <c:crossAx val="191413248"/>
        <c:crosses val="autoZero"/>
        <c:crossBetween val="between"/>
      </c:valAx>
    </c:plotArea>
    <c:legend>
      <c:legendPos val="t"/>
      <c:layout>
        <c:manualLayout>
          <c:xMode val="edge"/>
          <c:yMode val="edge"/>
          <c:x val="5.2401070058550402E-2"/>
          <c:y val="7.6701036057328101E-2"/>
          <c:w val="0.93317837674136905"/>
          <c:h val="6.5808298862168907E-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3.2061752690111647E-2"/>
          <c:y val="2.2987287717252083E-2"/>
          <c:w val="0.94227998462663853"/>
          <c:h val="0.74042925839093598"/>
        </c:manualLayout>
      </c:layout>
      <c:barChart>
        <c:barDir val="col"/>
        <c:grouping val="clustered"/>
        <c:varyColors val="0"/>
        <c:ser>
          <c:idx val="0"/>
          <c:order val="0"/>
          <c:tx>
            <c:strRef>
              <c:f>'[3]Youth to Total Unemploy Ratio'!$F$3</c:f>
              <c:strCache>
                <c:ptCount val="1"/>
                <c:pt idx="0">
                  <c:v>Youth unemployment rate (percent, left axis)</c:v>
                </c:pt>
              </c:strCache>
            </c:strRef>
          </c:tx>
          <c:spPr>
            <a:solidFill>
              <a:srgbClr val="CB8F17"/>
            </a:solidFill>
          </c:spPr>
          <c:invertIfNegative val="0"/>
          <c:dPt>
            <c:idx val="1"/>
            <c:invertIfNegative val="0"/>
            <c:bubble3D val="0"/>
            <c:spPr>
              <a:solidFill>
                <a:srgbClr val="B71511"/>
              </a:solidFill>
            </c:spPr>
          </c:dPt>
          <c:dLbls>
            <c:dLbl>
              <c:idx val="0"/>
              <c:layout>
                <c:manualLayout>
                  <c:x val="0"/>
                  <c:y val="6.9767441860465296E-2"/>
                </c:manualLayout>
              </c:layout>
              <c:showLegendKey val="0"/>
              <c:showVal val="1"/>
              <c:showCatName val="0"/>
              <c:showSerName val="0"/>
              <c:showPercent val="0"/>
              <c:showBubbleSize val="0"/>
            </c:dLbl>
            <c:dLbl>
              <c:idx val="1"/>
              <c:layout>
                <c:manualLayout>
                  <c:x val="-2.4579478032527012E-3"/>
                  <c:y val="6.2015198681560156E-2"/>
                </c:manualLayout>
              </c:layout>
              <c:spPr/>
              <c:txPr>
                <a:bodyPr/>
                <a:lstStyle/>
                <a:p>
                  <a:pPr>
                    <a:defRPr sz="1400" b="1">
                      <a:solidFill>
                        <a:schemeClr val="tx1"/>
                      </a:solidFill>
                    </a:defRPr>
                  </a:pPr>
                  <a:endParaRPr lang="en-US"/>
                </a:p>
              </c:txPr>
              <c:showLegendKey val="0"/>
              <c:showVal val="1"/>
              <c:showCatName val="0"/>
              <c:showSerName val="0"/>
              <c:showPercent val="0"/>
              <c:showBubbleSize val="0"/>
            </c:dLbl>
            <c:dLbl>
              <c:idx val="2"/>
              <c:layout>
                <c:manualLayout>
                  <c:x val="-7.3740369489552395E-3"/>
                  <c:y val="5.8139534883721034E-2"/>
                </c:manualLayout>
              </c:layout>
              <c:showLegendKey val="0"/>
              <c:showVal val="1"/>
              <c:showCatName val="0"/>
              <c:showSerName val="0"/>
              <c:showPercent val="0"/>
              <c:showBubbleSize val="0"/>
            </c:dLbl>
            <c:dLbl>
              <c:idx val="3"/>
              <c:layout>
                <c:manualLayout>
                  <c:x val="-4.9158956065053954E-3"/>
                  <c:y val="5.0387596899224937E-2"/>
                </c:manualLayout>
              </c:layout>
              <c:showLegendKey val="0"/>
              <c:showVal val="1"/>
              <c:showCatName val="0"/>
              <c:showSerName val="0"/>
              <c:showPercent val="0"/>
              <c:showBubbleSize val="0"/>
            </c:dLbl>
            <c:dLbl>
              <c:idx val="4"/>
              <c:layout>
                <c:manualLayout>
                  <c:x val="-4.9158956065053954E-3"/>
                  <c:y val="6.5891472868217074E-2"/>
                </c:manualLayout>
              </c:layout>
              <c:showLegendKey val="0"/>
              <c:showVal val="1"/>
              <c:showCatName val="0"/>
              <c:showSerName val="0"/>
              <c:showPercent val="0"/>
              <c:showBubbleSize val="0"/>
            </c:dLbl>
            <c:dLbl>
              <c:idx val="5"/>
              <c:layout>
                <c:manualLayout>
                  <c:x val="2.4579478032527012E-3"/>
                  <c:y val="6.2015503875968991E-2"/>
                </c:manualLayout>
              </c:layout>
              <c:showLegendKey val="0"/>
              <c:showVal val="1"/>
              <c:showCatName val="0"/>
              <c:showSerName val="0"/>
              <c:showPercent val="0"/>
              <c:showBubbleSize val="0"/>
            </c:dLbl>
            <c:dLbl>
              <c:idx val="6"/>
              <c:layout>
                <c:manualLayout>
                  <c:x val="9.0123711669125012E-17"/>
                  <c:y val="6.9767441860465296E-2"/>
                </c:manualLayout>
              </c:layout>
              <c:showLegendKey val="0"/>
              <c:showVal val="1"/>
              <c:showCatName val="0"/>
              <c:showSerName val="0"/>
              <c:showPercent val="0"/>
              <c:showBubbleSize val="0"/>
            </c:dLbl>
            <c:dLbl>
              <c:idx val="7"/>
              <c:layout>
                <c:manualLayout>
                  <c:x val="4.9158956065053954E-3"/>
                  <c:y val="0.11240310077519397"/>
                </c:manualLayout>
              </c:layout>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0"/>
          </c:dLbls>
          <c:cat>
            <c:strRef>
              <c:f>'[3]Youth to Total Unemploy Ratio'!$A$4:$A$11</c:f>
              <c:strCache>
                <c:ptCount val="8"/>
                <c:pt idx="0">
                  <c:v>Chile</c:v>
                </c:pt>
                <c:pt idx="1">
                  <c:v>Indonesia</c:v>
                </c:pt>
                <c:pt idx="2">
                  <c:v>Malaysia</c:v>
                </c:pt>
                <c:pt idx="3">
                  <c:v>Mexico</c:v>
                </c:pt>
                <c:pt idx="4">
                  <c:v>Philippines</c:v>
                </c:pt>
                <c:pt idx="5">
                  <c:v>Poland</c:v>
                </c:pt>
                <c:pt idx="6">
                  <c:v>South Africa</c:v>
                </c:pt>
                <c:pt idx="7">
                  <c:v>Turkey</c:v>
                </c:pt>
              </c:strCache>
            </c:strRef>
          </c:cat>
          <c:val>
            <c:numRef>
              <c:f>'[3]Youth to Total Unemploy Ratio'!$F$4:$F$11</c:f>
              <c:numCache>
                <c:formatCode>General</c:formatCode>
                <c:ptCount val="8"/>
                <c:pt idx="0">
                  <c:v>18.7</c:v>
                </c:pt>
                <c:pt idx="1">
                  <c:v>25.1</c:v>
                </c:pt>
                <c:pt idx="2">
                  <c:v>10.9</c:v>
                </c:pt>
                <c:pt idx="3">
                  <c:v>6.7</c:v>
                </c:pt>
                <c:pt idx="4">
                  <c:v>14.9</c:v>
                </c:pt>
                <c:pt idx="5">
                  <c:v>21.7</c:v>
                </c:pt>
                <c:pt idx="6">
                  <c:v>46.9</c:v>
                </c:pt>
                <c:pt idx="7">
                  <c:v>16.8</c:v>
                </c:pt>
              </c:numCache>
            </c:numRef>
          </c:val>
        </c:ser>
        <c:dLbls>
          <c:showLegendKey val="0"/>
          <c:showVal val="0"/>
          <c:showCatName val="0"/>
          <c:showSerName val="0"/>
          <c:showPercent val="0"/>
          <c:showBubbleSize val="0"/>
        </c:dLbls>
        <c:gapWidth val="150"/>
        <c:axId val="102152832"/>
        <c:axId val="102159104"/>
      </c:barChart>
      <c:lineChart>
        <c:grouping val="standard"/>
        <c:varyColors val="0"/>
        <c:ser>
          <c:idx val="1"/>
          <c:order val="1"/>
          <c:tx>
            <c:strRef>
              <c:f>'[3]Youth to Total Unemploy Ratio'!$G$3</c:f>
              <c:strCache>
                <c:ptCount val="1"/>
                <c:pt idx="0">
                  <c:v>Ratio of youth unemployment rate to adult unemployment rate (right axis)</c:v>
                </c:pt>
              </c:strCache>
            </c:strRef>
          </c:tx>
          <c:spPr>
            <a:ln w="57150">
              <a:solidFill>
                <a:schemeClr val="tx1"/>
              </a:solidFill>
            </a:ln>
          </c:spPr>
          <c:marker>
            <c:symbol val="square"/>
            <c:size val="7"/>
            <c:spPr>
              <a:solidFill>
                <a:schemeClr val="tx1"/>
              </a:solidFill>
            </c:spPr>
          </c:marker>
          <c:val>
            <c:numRef>
              <c:f>'[3]Youth to Total Unemploy Ratio'!$G$4:$G$11</c:f>
              <c:numCache>
                <c:formatCode>General</c:formatCode>
                <c:ptCount val="8"/>
                <c:pt idx="0">
                  <c:v>3.5</c:v>
                </c:pt>
                <c:pt idx="1">
                  <c:v>5.0999999999999996</c:v>
                </c:pt>
                <c:pt idx="2">
                  <c:v>7.8</c:v>
                </c:pt>
                <c:pt idx="3">
                  <c:v>2.7</c:v>
                </c:pt>
                <c:pt idx="4">
                  <c:v>3.8</c:v>
                </c:pt>
                <c:pt idx="5">
                  <c:v>2.7</c:v>
                </c:pt>
                <c:pt idx="6">
                  <c:v>2.6</c:v>
                </c:pt>
                <c:pt idx="7">
                  <c:v>2.5</c:v>
                </c:pt>
              </c:numCache>
            </c:numRef>
          </c:val>
          <c:smooth val="0"/>
        </c:ser>
        <c:dLbls>
          <c:showLegendKey val="0"/>
          <c:showVal val="0"/>
          <c:showCatName val="0"/>
          <c:showSerName val="0"/>
          <c:showPercent val="0"/>
          <c:showBubbleSize val="0"/>
        </c:dLbls>
        <c:marker val="1"/>
        <c:smooth val="0"/>
        <c:axId val="102160640"/>
        <c:axId val="102236160"/>
      </c:lineChart>
      <c:catAx>
        <c:axId val="102152832"/>
        <c:scaling>
          <c:orientation val="minMax"/>
        </c:scaling>
        <c:delete val="0"/>
        <c:axPos val="b"/>
        <c:numFmt formatCode="General" sourceLinked="1"/>
        <c:majorTickMark val="none"/>
        <c:minorTickMark val="none"/>
        <c:tickLblPos val="nextTo"/>
        <c:txPr>
          <a:bodyPr/>
          <a:lstStyle/>
          <a:p>
            <a:pPr>
              <a:defRPr sz="1600"/>
            </a:pPr>
            <a:endParaRPr lang="en-US"/>
          </a:p>
        </c:txPr>
        <c:crossAx val="102159104"/>
        <c:crosses val="autoZero"/>
        <c:auto val="1"/>
        <c:lblAlgn val="ctr"/>
        <c:lblOffset val="100"/>
        <c:noMultiLvlLbl val="0"/>
      </c:catAx>
      <c:valAx>
        <c:axId val="102159104"/>
        <c:scaling>
          <c:orientation val="minMax"/>
          <c:min val="0"/>
        </c:scaling>
        <c:delete val="0"/>
        <c:axPos val="l"/>
        <c:majorGridlines/>
        <c:numFmt formatCode="General" sourceLinked="1"/>
        <c:majorTickMark val="none"/>
        <c:minorTickMark val="none"/>
        <c:tickLblPos val="nextTo"/>
        <c:txPr>
          <a:bodyPr/>
          <a:lstStyle/>
          <a:p>
            <a:pPr>
              <a:defRPr sz="1400"/>
            </a:pPr>
            <a:endParaRPr lang="en-US"/>
          </a:p>
        </c:txPr>
        <c:crossAx val="102152832"/>
        <c:crosses val="autoZero"/>
        <c:crossBetween val="between"/>
        <c:majorUnit val="10"/>
        <c:minorUnit val="1"/>
      </c:valAx>
      <c:catAx>
        <c:axId val="102160640"/>
        <c:scaling>
          <c:orientation val="minMax"/>
        </c:scaling>
        <c:delete val="1"/>
        <c:axPos val="b"/>
        <c:majorTickMark val="out"/>
        <c:minorTickMark val="none"/>
        <c:tickLblPos val="none"/>
        <c:crossAx val="102236160"/>
        <c:crosses val="autoZero"/>
        <c:auto val="1"/>
        <c:lblAlgn val="ctr"/>
        <c:lblOffset val="100"/>
        <c:noMultiLvlLbl val="0"/>
      </c:catAx>
      <c:valAx>
        <c:axId val="102236160"/>
        <c:scaling>
          <c:orientation val="minMax"/>
        </c:scaling>
        <c:delete val="0"/>
        <c:axPos val="r"/>
        <c:numFmt formatCode="General" sourceLinked="1"/>
        <c:majorTickMark val="out"/>
        <c:minorTickMark val="none"/>
        <c:tickLblPos val="nextTo"/>
        <c:txPr>
          <a:bodyPr/>
          <a:lstStyle/>
          <a:p>
            <a:pPr>
              <a:defRPr sz="800"/>
            </a:pPr>
            <a:endParaRPr lang="en-US"/>
          </a:p>
        </c:txPr>
        <c:crossAx val="102160640"/>
        <c:crosses val="max"/>
        <c:crossBetween val="between"/>
      </c:valAx>
    </c:plotArea>
    <c:legend>
      <c:legendPos val="b"/>
      <c:layout>
        <c:manualLayout>
          <c:xMode val="edge"/>
          <c:yMode val="edge"/>
          <c:x val="7.8437499999999993E-2"/>
          <c:y val="0.84993148583699751"/>
          <c:w val="0.8743750000000019"/>
          <c:h val="0.12409448818897663"/>
        </c:manualLayout>
      </c:layout>
      <c:overlay val="0"/>
      <c:txPr>
        <a:bodyPr/>
        <a:lstStyle/>
        <a:p>
          <a:pPr>
            <a:defRPr sz="1600"/>
          </a:pPr>
          <a:endParaRPr lang="en-US"/>
        </a:p>
      </c:txPr>
    </c:legend>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p2k0data_script!$G$4</c:f>
              <c:strCache>
                <c:ptCount val="1"/>
                <c:pt idx="0">
                  <c:v>Percentage aged 15-64 (%)</c:v>
                </c:pt>
              </c:strCache>
            </c:strRef>
          </c:tx>
          <c:spPr>
            <a:ln w="38100">
              <a:solidFill>
                <a:srgbClr val="E6681A"/>
              </a:solidFill>
            </a:ln>
          </c:spPr>
          <c:marker>
            <c:spPr>
              <a:solidFill>
                <a:srgbClr val="E6681A"/>
              </a:solidFill>
              <a:ln>
                <a:noFill/>
              </a:ln>
            </c:spPr>
          </c:marker>
          <c:cat>
            <c:numRef>
              <c:f>p2k0data_script!$B$5:$B$25</c:f>
              <c:numCache>
                <c:formatCode>General</c:formatCode>
                <c:ptCount val="2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numCache>
            </c:numRef>
          </c:cat>
          <c:val>
            <c:numRef>
              <c:f>p2k0data_script!$G$5:$G$25</c:f>
              <c:numCache>
                <c:formatCode>General</c:formatCode>
                <c:ptCount val="21"/>
                <c:pt idx="0">
                  <c:v>56.9</c:v>
                </c:pt>
                <c:pt idx="1">
                  <c:v>57.6</c:v>
                </c:pt>
                <c:pt idx="2">
                  <c:v>56.5</c:v>
                </c:pt>
                <c:pt idx="3">
                  <c:v>54.5</c:v>
                </c:pt>
                <c:pt idx="4">
                  <c:v>53.5</c:v>
                </c:pt>
                <c:pt idx="5">
                  <c:v>54</c:v>
                </c:pt>
                <c:pt idx="6">
                  <c:v>55.3</c:v>
                </c:pt>
                <c:pt idx="7">
                  <c:v>57.3</c:v>
                </c:pt>
                <c:pt idx="8">
                  <c:v>59.8</c:v>
                </c:pt>
                <c:pt idx="9">
                  <c:v>62.2</c:v>
                </c:pt>
                <c:pt idx="10">
                  <c:v>64.7</c:v>
                </c:pt>
                <c:pt idx="11">
                  <c:v>66.099999999999994</c:v>
                </c:pt>
                <c:pt idx="12">
                  <c:v>67.400000000000006</c:v>
                </c:pt>
                <c:pt idx="13">
                  <c:v>68.5</c:v>
                </c:pt>
                <c:pt idx="14">
                  <c:v>69.5</c:v>
                </c:pt>
                <c:pt idx="15">
                  <c:v>69.8</c:v>
                </c:pt>
                <c:pt idx="16">
                  <c:v>69.400000000000006</c:v>
                </c:pt>
                <c:pt idx="17">
                  <c:v>68.400000000000006</c:v>
                </c:pt>
                <c:pt idx="18">
                  <c:v>67.099999999999994</c:v>
                </c:pt>
                <c:pt idx="19">
                  <c:v>65.7</c:v>
                </c:pt>
                <c:pt idx="20">
                  <c:v>64.2</c:v>
                </c:pt>
              </c:numCache>
            </c:numRef>
          </c:val>
          <c:smooth val="0"/>
        </c:ser>
        <c:ser>
          <c:idx val="3"/>
          <c:order val="2"/>
          <c:tx>
            <c:strRef>
              <c:f>p2k0data_script!$H$4</c:f>
              <c:strCache>
                <c:ptCount val="1"/>
                <c:pt idx="0">
                  <c:v>Percentage aged 65 or over (%)</c:v>
                </c:pt>
              </c:strCache>
            </c:strRef>
          </c:tx>
          <c:spPr>
            <a:ln w="57150">
              <a:solidFill>
                <a:schemeClr val="accent2">
                  <a:lumMod val="60000"/>
                  <a:lumOff val="40000"/>
                </a:schemeClr>
              </a:solidFill>
            </a:ln>
          </c:spPr>
          <c:marker>
            <c:symbol val="triangle"/>
            <c:size val="7"/>
            <c:spPr>
              <a:solidFill>
                <a:schemeClr val="accent2">
                  <a:lumMod val="40000"/>
                  <a:lumOff val="60000"/>
                </a:schemeClr>
              </a:solidFill>
              <a:ln w="31750">
                <a:solidFill>
                  <a:schemeClr val="accent2">
                    <a:lumMod val="60000"/>
                    <a:lumOff val="40000"/>
                  </a:schemeClr>
                </a:solidFill>
              </a:ln>
            </c:spPr>
          </c:marker>
          <c:cat>
            <c:numRef>
              <c:f>p2k0data_script!$B$5:$B$25</c:f>
              <c:numCache>
                <c:formatCode>General</c:formatCode>
                <c:ptCount val="2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numCache>
            </c:numRef>
          </c:cat>
          <c:val>
            <c:numRef>
              <c:f>p2k0data_script!$H$5:$H$25</c:f>
              <c:numCache>
                <c:formatCode>General</c:formatCode>
                <c:ptCount val="21"/>
                <c:pt idx="0">
                  <c:v>4</c:v>
                </c:pt>
                <c:pt idx="1">
                  <c:v>3.8</c:v>
                </c:pt>
                <c:pt idx="2">
                  <c:v>3.6</c:v>
                </c:pt>
                <c:pt idx="3">
                  <c:v>3.3</c:v>
                </c:pt>
                <c:pt idx="4">
                  <c:v>3.3</c:v>
                </c:pt>
                <c:pt idx="5">
                  <c:v>3.4</c:v>
                </c:pt>
                <c:pt idx="6">
                  <c:v>3.6</c:v>
                </c:pt>
                <c:pt idx="7">
                  <c:v>3.6</c:v>
                </c:pt>
                <c:pt idx="8">
                  <c:v>3.8</c:v>
                </c:pt>
                <c:pt idx="9">
                  <c:v>4.0999999999999996</c:v>
                </c:pt>
                <c:pt idx="10">
                  <c:v>4.5999999999999996</c:v>
                </c:pt>
                <c:pt idx="11">
                  <c:v>5.0999999999999996</c:v>
                </c:pt>
                <c:pt idx="12">
                  <c:v>5.6</c:v>
                </c:pt>
                <c:pt idx="13">
                  <c:v>6</c:v>
                </c:pt>
                <c:pt idx="14">
                  <c:v>7</c:v>
                </c:pt>
                <c:pt idx="15">
                  <c:v>8.6</c:v>
                </c:pt>
                <c:pt idx="16">
                  <c:v>10.5</c:v>
                </c:pt>
                <c:pt idx="17">
                  <c:v>12.7</c:v>
                </c:pt>
                <c:pt idx="18">
                  <c:v>14.9</c:v>
                </c:pt>
                <c:pt idx="19">
                  <c:v>17.100000000000001</c:v>
                </c:pt>
                <c:pt idx="20">
                  <c:v>19.2</c:v>
                </c:pt>
              </c:numCache>
            </c:numRef>
          </c:val>
          <c:smooth val="0"/>
        </c:ser>
        <c:dLbls>
          <c:showLegendKey val="0"/>
          <c:showVal val="0"/>
          <c:showCatName val="0"/>
          <c:showSerName val="0"/>
          <c:showPercent val="0"/>
          <c:showBubbleSize val="0"/>
        </c:dLbls>
        <c:marker val="1"/>
        <c:smooth val="0"/>
        <c:axId val="161271168"/>
        <c:axId val="161273344"/>
      </c:lineChart>
      <c:lineChart>
        <c:grouping val="standard"/>
        <c:varyColors val="0"/>
        <c:ser>
          <c:idx val="0"/>
          <c:order val="0"/>
          <c:tx>
            <c:strRef>
              <c:f>p2k0data_script!$I$4</c:f>
              <c:strCache>
                <c:ptCount val="1"/>
                <c:pt idx="0">
                  <c:v>Total dependency ratio</c:v>
                </c:pt>
              </c:strCache>
            </c:strRef>
          </c:tx>
          <c:spPr>
            <a:ln w="57150">
              <a:solidFill>
                <a:srgbClr val="00B0F0"/>
              </a:solidFill>
            </a:ln>
          </c:spPr>
          <c:marker>
            <c:symbol val="circle"/>
            <c:size val="7"/>
            <c:spPr>
              <a:solidFill>
                <a:srgbClr val="00B0F0"/>
              </a:solidFill>
              <a:ln w="31750">
                <a:solidFill>
                  <a:srgbClr val="00B0F0"/>
                </a:solidFill>
              </a:ln>
            </c:spPr>
          </c:marker>
          <c:cat>
            <c:numRef>
              <c:f>p2k0data_script!$B$5:$B$25</c:f>
              <c:numCache>
                <c:formatCode>General</c:formatCode>
                <c:ptCount val="2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numCache>
            </c:numRef>
          </c:cat>
          <c:val>
            <c:numRef>
              <c:f>p2k0data_script!$I$5:$I$25</c:f>
              <c:numCache>
                <c:formatCode>General</c:formatCode>
                <c:ptCount val="21"/>
                <c:pt idx="0">
                  <c:v>76</c:v>
                </c:pt>
                <c:pt idx="1">
                  <c:v>74</c:v>
                </c:pt>
                <c:pt idx="2">
                  <c:v>77</c:v>
                </c:pt>
                <c:pt idx="3">
                  <c:v>84</c:v>
                </c:pt>
                <c:pt idx="4">
                  <c:v>87</c:v>
                </c:pt>
                <c:pt idx="5">
                  <c:v>85</c:v>
                </c:pt>
                <c:pt idx="6">
                  <c:v>81</c:v>
                </c:pt>
                <c:pt idx="7">
                  <c:v>74</c:v>
                </c:pt>
                <c:pt idx="8">
                  <c:v>67</c:v>
                </c:pt>
                <c:pt idx="9">
                  <c:v>61</c:v>
                </c:pt>
                <c:pt idx="10">
                  <c:v>55</c:v>
                </c:pt>
                <c:pt idx="11">
                  <c:v>51</c:v>
                </c:pt>
                <c:pt idx="12">
                  <c:v>48</c:v>
                </c:pt>
                <c:pt idx="13">
                  <c:v>46</c:v>
                </c:pt>
                <c:pt idx="14">
                  <c:v>44</c:v>
                </c:pt>
                <c:pt idx="15">
                  <c:v>43</c:v>
                </c:pt>
                <c:pt idx="16">
                  <c:v>44</c:v>
                </c:pt>
                <c:pt idx="17">
                  <c:v>46</c:v>
                </c:pt>
                <c:pt idx="18">
                  <c:v>49</c:v>
                </c:pt>
                <c:pt idx="19">
                  <c:v>52</c:v>
                </c:pt>
                <c:pt idx="20">
                  <c:v>56</c:v>
                </c:pt>
              </c:numCache>
            </c:numRef>
          </c:val>
          <c:smooth val="0"/>
        </c:ser>
        <c:dLbls>
          <c:showLegendKey val="0"/>
          <c:showVal val="0"/>
          <c:showCatName val="0"/>
          <c:showSerName val="0"/>
          <c:showPercent val="0"/>
          <c:showBubbleSize val="0"/>
        </c:dLbls>
        <c:marker val="1"/>
        <c:smooth val="0"/>
        <c:axId val="183723520"/>
        <c:axId val="161275264"/>
      </c:lineChart>
      <c:catAx>
        <c:axId val="161271168"/>
        <c:scaling>
          <c:orientation val="minMax"/>
        </c:scaling>
        <c:delete val="0"/>
        <c:axPos val="b"/>
        <c:numFmt formatCode="General" sourceLinked="1"/>
        <c:majorTickMark val="out"/>
        <c:minorTickMark val="none"/>
        <c:tickLblPos val="nextTo"/>
        <c:txPr>
          <a:bodyPr/>
          <a:lstStyle/>
          <a:p>
            <a:pPr>
              <a:defRPr sz="1600"/>
            </a:pPr>
            <a:endParaRPr lang="en-US"/>
          </a:p>
        </c:txPr>
        <c:crossAx val="161273344"/>
        <c:crosses val="autoZero"/>
        <c:auto val="1"/>
        <c:lblAlgn val="ctr"/>
        <c:lblOffset val="100"/>
        <c:tickLblSkip val="2"/>
        <c:noMultiLvlLbl val="0"/>
      </c:catAx>
      <c:valAx>
        <c:axId val="161273344"/>
        <c:scaling>
          <c:orientation val="minMax"/>
          <c:max val="90"/>
        </c:scaling>
        <c:delete val="0"/>
        <c:axPos val="l"/>
        <c:majorGridlines>
          <c:spPr>
            <a:ln>
              <a:solidFill>
                <a:schemeClr val="tx1">
                  <a:lumMod val="65000"/>
                </a:schemeClr>
              </a:solidFill>
            </a:ln>
          </c:spPr>
        </c:majorGridlines>
        <c:title>
          <c:tx>
            <c:rich>
              <a:bodyPr rot="-5400000" vert="horz"/>
              <a:lstStyle/>
              <a:p>
                <a:pPr>
                  <a:defRPr sz="1800"/>
                </a:pPr>
                <a:r>
                  <a:rPr lang="en-US" sz="1800"/>
                  <a:t>% of population</a:t>
                </a:r>
              </a:p>
            </c:rich>
          </c:tx>
          <c:layout>
            <c:manualLayout>
              <c:xMode val="edge"/>
              <c:yMode val="edge"/>
              <c:x val="6.2099470638685697E-3"/>
              <c:y val="0.33780643979952002"/>
            </c:manualLayout>
          </c:layout>
          <c:overlay val="0"/>
        </c:title>
        <c:numFmt formatCode="General" sourceLinked="1"/>
        <c:majorTickMark val="out"/>
        <c:minorTickMark val="none"/>
        <c:tickLblPos val="nextTo"/>
        <c:spPr>
          <a:ln>
            <a:noFill/>
          </a:ln>
        </c:spPr>
        <c:txPr>
          <a:bodyPr/>
          <a:lstStyle/>
          <a:p>
            <a:pPr>
              <a:defRPr sz="1200">
                <a:latin typeface="Calibri" pitchFamily="34" charset="0"/>
              </a:defRPr>
            </a:pPr>
            <a:endParaRPr lang="en-US"/>
          </a:p>
        </c:txPr>
        <c:crossAx val="161271168"/>
        <c:crosses val="autoZero"/>
        <c:crossBetween val="between"/>
      </c:valAx>
      <c:valAx>
        <c:axId val="161275264"/>
        <c:scaling>
          <c:orientation val="minMax"/>
          <c:max val="90"/>
        </c:scaling>
        <c:delete val="0"/>
        <c:axPos val="r"/>
        <c:title>
          <c:tx>
            <c:rich>
              <a:bodyPr rot="-5400000" vert="horz"/>
              <a:lstStyle/>
              <a:p>
                <a:pPr>
                  <a:defRPr sz="1800"/>
                </a:pPr>
                <a:r>
                  <a:rPr lang="en-US" sz="1800"/>
                  <a:t>Dependency ratio: children and elderly to working age (%)</a:t>
                </a:r>
              </a:p>
            </c:rich>
          </c:tx>
          <c:layout/>
          <c:overlay val="0"/>
        </c:title>
        <c:numFmt formatCode="General" sourceLinked="1"/>
        <c:majorTickMark val="out"/>
        <c:minorTickMark val="none"/>
        <c:tickLblPos val="nextTo"/>
        <c:spPr>
          <a:ln>
            <a:noFill/>
          </a:ln>
        </c:spPr>
        <c:txPr>
          <a:bodyPr/>
          <a:lstStyle/>
          <a:p>
            <a:pPr>
              <a:defRPr sz="1600">
                <a:latin typeface="Calibri" pitchFamily="34" charset="0"/>
              </a:defRPr>
            </a:pPr>
            <a:endParaRPr lang="en-US"/>
          </a:p>
        </c:txPr>
        <c:crossAx val="183723520"/>
        <c:crosses val="max"/>
        <c:crossBetween val="between"/>
      </c:valAx>
      <c:catAx>
        <c:axId val="183723520"/>
        <c:scaling>
          <c:orientation val="minMax"/>
        </c:scaling>
        <c:delete val="1"/>
        <c:axPos val="b"/>
        <c:numFmt formatCode="General" sourceLinked="1"/>
        <c:majorTickMark val="out"/>
        <c:minorTickMark val="none"/>
        <c:tickLblPos val="none"/>
        <c:crossAx val="161275264"/>
        <c:crosses val="autoZero"/>
        <c:auto val="1"/>
        <c:lblAlgn val="ctr"/>
        <c:lblOffset val="100"/>
        <c:noMultiLvlLbl val="0"/>
      </c:catAx>
      <c:spPr>
        <a:ln>
          <a:solidFill>
            <a:schemeClr val="bg1">
              <a:lumMod val="75000"/>
              <a:lumOff val="25000"/>
            </a:schemeClr>
          </a:solidFill>
        </a:ln>
      </c:spPr>
    </c:plotArea>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drawing1.xml><?xml version="1.0" encoding="utf-8"?>
<c:userShapes xmlns:c="http://schemas.openxmlformats.org/drawingml/2006/chart">
  <cdr:relSizeAnchor xmlns:cdr="http://schemas.openxmlformats.org/drawingml/2006/chartDrawing">
    <cdr:from>
      <cdr:x>0.3311</cdr:x>
      <cdr:y>0.05854</cdr:y>
    </cdr:from>
    <cdr:to>
      <cdr:x>0.58661</cdr:x>
      <cdr:y>0.11801</cdr:y>
    </cdr:to>
    <cdr:sp macro="" textlink="">
      <cdr:nvSpPr>
        <cdr:cNvPr id="2" name="TextBox 1"/>
        <cdr:cNvSpPr txBox="1"/>
      </cdr:nvSpPr>
      <cdr:spPr>
        <a:xfrm xmlns:a="http://schemas.openxmlformats.org/drawingml/2006/main">
          <a:off x="2871358" y="250659"/>
          <a:ext cx="2215765" cy="25464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2000" b="1" dirty="0">
              <a:solidFill>
                <a:schemeClr val="tx1"/>
              </a:solidFill>
            </a:rPr>
            <a:t>Dependency</a:t>
          </a:r>
          <a:r>
            <a:rPr lang="en-US" sz="2000" b="1" baseline="0" dirty="0">
              <a:solidFill>
                <a:schemeClr val="tx1"/>
              </a:solidFill>
            </a:rPr>
            <a:t> ratio (%)</a:t>
          </a:r>
          <a:endParaRPr lang="en-US" sz="2000" b="1" dirty="0">
            <a:solidFill>
              <a:schemeClr val="tx1"/>
            </a:solidFill>
          </a:endParaRPr>
        </a:p>
      </cdr:txBody>
    </cdr:sp>
  </cdr:relSizeAnchor>
  <cdr:relSizeAnchor xmlns:cdr="http://schemas.openxmlformats.org/drawingml/2006/chartDrawing">
    <cdr:from>
      <cdr:x>0.14702</cdr:x>
      <cdr:y>0.25854</cdr:y>
    </cdr:from>
    <cdr:to>
      <cdr:x>0.42795</cdr:x>
      <cdr:y>0.33415</cdr:y>
    </cdr:to>
    <cdr:sp macro="" textlink="">
      <cdr:nvSpPr>
        <cdr:cNvPr id="3" name="TextBox 2"/>
        <cdr:cNvSpPr txBox="1"/>
      </cdr:nvSpPr>
      <cdr:spPr>
        <a:xfrm xmlns:a="http://schemas.openxmlformats.org/drawingml/2006/main">
          <a:off x="962026" y="1009649"/>
          <a:ext cx="1838325" cy="29527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2000" b="1" dirty="0">
              <a:solidFill>
                <a:schemeClr val="tx1"/>
              </a:solidFill>
            </a:rPr>
            <a:t>Working</a:t>
          </a:r>
          <a:r>
            <a:rPr lang="en-US" sz="2000" b="1" baseline="0" dirty="0">
              <a:solidFill>
                <a:schemeClr val="tx1"/>
              </a:solidFill>
            </a:rPr>
            <a:t> age: 15 to 64 (%)</a:t>
          </a:r>
          <a:endParaRPr lang="en-US" sz="2000" b="1" dirty="0">
            <a:solidFill>
              <a:schemeClr val="tx1"/>
            </a:solidFill>
          </a:endParaRPr>
        </a:p>
      </cdr:txBody>
    </cdr:sp>
  </cdr:relSizeAnchor>
  <cdr:relSizeAnchor xmlns:cdr="http://schemas.openxmlformats.org/drawingml/2006/chartDrawing">
    <cdr:from>
      <cdr:x>0.27633</cdr:x>
      <cdr:y>0.74778</cdr:y>
    </cdr:from>
    <cdr:to>
      <cdr:x>0.52378</cdr:x>
      <cdr:y>0.81119</cdr:y>
    </cdr:to>
    <cdr:sp macro="" textlink="">
      <cdr:nvSpPr>
        <cdr:cNvPr id="5" name="TextBox 4"/>
        <cdr:cNvSpPr txBox="1"/>
      </cdr:nvSpPr>
      <cdr:spPr>
        <a:xfrm xmlns:a="http://schemas.openxmlformats.org/drawingml/2006/main">
          <a:off x="3408130" y="4553787"/>
          <a:ext cx="3051952" cy="38614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2000" b="1" dirty="0">
              <a:solidFill>
                <a:schemeClr val="tx1"/>
              </a:solidFill>
            </a:rPr>
            <a:t>Elderly: above 64 (%)</a:t>
          </a:r>
        </a:p>
        <a:p xmlns:a="http://schemas.openxmlformats.org/drawingml/2006/main">
          <a:endParaRPr lang="en-US" sz="2000" b="1" dirty="0">
            <a:solidFill>
              <a:schemeClr val="tx1"/>
            </a:solidFill>
          </a:endParaRPr>
        </a:p>
      </cdr:txBody>
    </cdr:sp>
  </cdr:relSizeAnchor>
  <cdr:relSizeAnchor xmlns:cdr="http://schemas.openxmlformats.org/drawingml/2006/chartDrawing">
    <cdr:from>
      <cdr:x>0.56825</cdr:x>
      <cdr:y>0.02649</cdr:y>
    </cdr:from>
    <cdr:to>
      <cdr:x>0.73011</cdr:x>
      <cdr:y>0.92515</cdr:y>
    </cdr:to>
    <cdr:sp macro="" textlink="">
      <cdr:nvSpPr>
        <cdr:cNvPr id="6" name="Rectangle 5"/>
        <cdr:cNvSpPr/>
      </cdr:nvSpPr>
      <cdr:spPr>
        <a:xfrm xmlns:a="http://schemas.openxmlformats.org/drawingml/2006/main">
          <a:off x="7008574" y="161315"/>
          <a:ext cx="1996319" cy="5472591"/>
        </a:xfrm>
        <a:prstGeom xmlns:a="http://schemas.openxmlformats.org/drawingml/2006/main" prst="rect">
          <a:avLst/>
        </a:prstGeom>
        <a:noFill xmlns:a="http://schemas.openxmlformats.org/drawingml/2006/main"/>
        <a:ln xmlns:a="http://schemas.openxmlformats.org/drawingml/2006/main" w="57150">
          <a:solidFill>
            <a:srgbClr val="A83718"/>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0B2E3E60-056F-42D1-A001-DA349FC5E9BC}" type="datetimeFigureOut">
              <a:rPr lang="en-US" smtClean="0"/>
              <a:t>6/26/2013</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F6971FB6-E5C7-464D-8AC6-1E80A204F997}" type="slidenum">
              <a:rPr lang="en-US" smtClean="0"/>
              <a:t>‹#›</a:t>
            </a:fld>
            <a:endParaRPr lang="en-US"/>
          </a:p>
        </p:txBody>
      </p:sp>
    </p:spTree>
    <p:extLst>
      <p:ext uri="{BB962C8B-B14F-4D97-AF65-F5344CB8AC3E}">
        <p14:creationId xmlns:p14="http://schemas.microsoft.com/office/powerpoint/2010/main" val="599557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03D92E16-A4C3-4CC0-A4A0-CE10261DFDE2}" type="datetimeFigureOut">
              <a:rPr lang="en-US" smtClean="0"/>
              <a:t>6/26/2013</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6619DED6-208C-429A-A36E-1B361CCF8EAB}" type="slidenum">
              <a:rPr lang="en-US" smtClean="0"/>
              <a:t>‹#›</a:t>
            </a:fld>
            <a:endParaRPr lang="en-US"/>
          </a:p>
        </p:txBody>
      </p:sp>
    </p:spTree>
    <p:extLst>
      <p:ext uri="{BB962C8B-B14F-4D97-AF65-F5344CB8AC3E}">
        <p14:creationId xmlns:p14="http://schemas.microsoft.com/office/powerpoint/2010/main" val="1468028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9DED6-208C-429A-A36E-1B361CCF8EAB}" type="slidenum">
              <a:rPr lang="en-US" smtClean="0"/>
              <a:t>1</a:t>
            </a:fld>
            <a:endParaRPr lang="en-US"/>
          </a:p>
        </p:txBody>
      </p:sp>
    </p:spTree>
    <p:extLst>
      <p:ext uri="{BB962C8B-B14F-4D97-AF65-F5344CB8AC3E}">
        <p14:creationId xmlns:p14="http://schemas.microsoft.com/office/powerpoint/2010/main" val="2085764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19DED6-208C-429A-A36E-1B361CCF8EAB}" type="slidenum">
              <a:rPr lang="en-US" smtClean="0"/>
              <a:t>10</a:t>
            </a:fld>
            <a:endParaRPr lang="en-US"/>
          </a:p>
        </p:txBody>
      </p:sp>
    </p:spTree>
    <p:extLst>
      <p:ext uri="{BB962C8B-B14F-4D97-AF65-F5344CB8AC3E}">
        <p14:creationId xmlns:p14="http://schemas.microsoft.com/office/powerpoint/2010/main" val="1869273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PISA</a:t>
            </a:r>
            <a:r>
              <a:rPr lang="en-US" baseline="0" dirty="0" smtClean="0"/>
              <a:t> quality , and sentence of not enough school, </a:t>
            </a:r>
            <a:endParaRPr lang="en-US" dirty="0"/>
          </a:p>
        </p:txBody>
      </p:sp>
      <p:sp>
        <p:nvSpPr>
          <p:cNvPr id="4" name="Slide Number Placeholder 3"/>
          <p:cNvSpPr>
            <a:spLocks noGrp="1"/>
          </p:cNvSpPr>
          <p:nvPr>
            <p:ph type="sldNum" sz="quarter" idx="10"/>
          </p:nvPr>
        </p:nvSpPr>
        <p:spPr/>
        <p:txBody>
          <a:bodyPr/>
          <a:lstStyle/>
          <a:p>
            <a:fld id="{6619DED6-208C-429A-A36E-1B361CCF8EAB}" type="slidenum">
              <a:rPr lang="en-US" smtClean="0"/>
              <a:t>11</a:t>
            </a:fld>
            <a:endParaRPr lang="en-US"/>
          </a:p>
        </p:txBody>
      </p:sp>
    </p:spTree>
    <p:extLst>
      <p:ext uri="{BB962C8B-B14F-4D97-AF65-F5344CB8AC3E}">
        <p14:creationId xmlns:p14="http://schemas.microsoft.com/office/powerpoint/2010/main" val="1530475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PISA</a:t>
            </a:r>
            <a:r>
              <a:rPr lang="en-US" baseline="0" dirty="0" smtClean="0"/>
              <a:t> quality , and sentence of not enough school, </a:t>
            </a:r>
            <a:endParaRPr lang="en-US" dirty="0"/>
          </a:p>
        </p:txBody>
      </p:sp>
      <p:sp>
        <p:nvSpPr>
          <p:cNvPr id="4" name="Slide Number Placeholder 3"/>
          <p:cNvSpPr>
            <a:spLocks noGrp="1"/>
          </p:cNvSpPr>
          <p:nvPr>
            <p:ph type="sldNum" sz="quarter" idx="10"/>
          </p:nvPr>
        </p:nvSpPr>
        <p:spPr/>
        <p:txBody>
          <a:bodyPr/>
          <a:lstStyle/>
          <a:p>
            <a:fld id="{6619DED6-208C-429A-A36E-1B361CCF8EAB}" type="slidenum">
              <a:rPr lang="en-US" smtClean="0"/>
              <a:t>12</a:t>
            </a:fld>
            <a:endParaRPr lang="en-US"/>
          </a:p>
        </p:txBody>
      </p:sp>
    </p:spTree>
    <p:extLst>
      <p:ext uri="{BB962C8B-B14F-4D97-AF65-F5344CB8AC3E}">
        <p14:creationId xmlns:p14="http://schemas.microsoft.com/office/powerpoint/2010/main" val="1530475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PISA</a:t>
            </a:r>
            <a:r>
              <a:rPr lang="en-US" baseline="0" dirty="0" smtClean="0"/>
              <a:t> quality , and sentence of not enough school, </a:t>
            </a:r>
            <a:endParaRPr lang="en-US" dirty="0"/>
          </a:p>
        </p:txBody>
      </p:sp>
      <p:sp>
        <p:nvSpPr>
          <p:cNvPr id="4" name="Slide Number Placeholder 3"/>
          <p:cNvSpPr>
            <a:spLocks noGrp="1"/>
          </p:cNvSpPr>
          <p:nvPr>
            <p:ph type="sldNum" sz="quarter" idx="10"/>
          </p:nvPr>
        </p:nvSpPr>
        <p:spPr/>
        <p:txBody>
          <a:bodyPr/>
          <a:lstStyle/>
          <a:p>
            <a:fld id="{6619DED6-208C-429A-A36E-1B361CCF8EAB}" type="slidenum">
              <a:rPr lang="en-US" smtClean="0"/>
              <a:t>13</a:t>
            </a:fld>
            <a:endParaRPr lang="en-US"/>
          </a:p>
        </p:txBody>
      </p:sp>
    </p:spTree>
    <p:extLst>
      <p:ext uri="{BB962C8B-B14F-4D97-AF65-F5344CB8AC3E}">
        <p14:creationId xmlns:p14="http://schemas.microsoft.com/office/powerpoint/2010/main" val="1530475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9DED6-208C-429A-A36E-1B361CCF8EAB}" type="slidenum">
              <a:rPr lang="en-US" smtClean="0"/>
              <a:t>14</a:t>
            </a:fld>
            <a:endParaRPr lang="en-US"/>
          </a:p>
        </p:txBody>
      </p:sp>
    </p:spTree>
    <p:extLst>
      <p:ext uri="{BB962C8B-B14F-4D97-AF65-F5344CB8AC3E}">
        <p14:creationId xmlns:p14="http://schemas.microsoft.com/office/powerpoint/2010/main" val="1471387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9DED6-208C-429A-A36E-1B361CCF8EAB}" type="slidenum">
              <a:rPr lang="en-US" smtClean="0"/>
              <a:t>15</a:t>
            </a:fld>
            <a:endParaRPr lang="en-US"/>
          </a:p>
        </p:txBody>
      </p:sp>
    </p:spTree>
    <p:extLst>
      <p:ext uri="{BB962C8B-B14F-4D97-AF65-F5344CB8AC3E}">
        <p14:creationId xmlns:p14="http://schemas.microsoft.com/office/powerpoint/2010/main" val="929193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7CB4DDF3-2F91-D148-92B7-734E97BA042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7CB4DDF3-2F91-D148-92B7-734E97BA042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7CB4DDF3-2F91-D148-92B7-734E97BA042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19DED6-208C-429A-A36E-1B361CCF8EAB}" type="slidenum">
              <a:rPr lang="en-US" smtClean="0"/>
              <a:t>19</a:t>
            </a:fld>
            <a:endParaRPr lang="en-US"/>
          </a:p>
        </p:txBody>
      </p:sp>
    </p:spTree>
    <p:extLst>
      <p:ext uri="{BB962C8B-B14F-4D97-AF65-F5344CB8AC3E}">
        <p14:creationId xmlns:p14="http://schemas.microsoft.com/office/powerpoint/2010/main" val="4200687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9DED6-208C-429A-A36E-1B361CCF8EAB}" type="slidenum">
              <a:rPr lang="en-US" smtClean="0"/>
              <a:t>2</a:t>
            </a:fld>
            <a:endParaRPr lang="en-US"/>
          </a:p>
        </p:txBody>
      </p:sp>
    </p:spTree>
    <p:extLst>
      <p:ext uri="{BB962C8B-B14F-4D97-AF65-F5344CB8AC3E}">
        <p14:creationId xmlns:p14="http://schemas.microsoft.com/office/powerpoint/2010/main" val="1382399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9DED6-208C-429A-A36E-1B361CCF8EAB}" type="slidenum">
              <a:rPr lang="en-US" smtClean="0"/>
              <a:t>20</a:t>
            </a:fld>
            <a:endParaRPr lang="en-US"/>
          </a:p>
        </p:txBody>
      </p:sp>
    </p:spTree>
    <p:extLst>
      <p:ext uri="{BB962C8B-B14F-4D97-AF65-F5344CB8AC3E}">
        <p14:creationId xmlns:p14="http://schemas.microsoft.com/office/powerpoint/2010/main" val="1876843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9DED6-208C-429A-A36E-1B361CCF8EAB}" type="slidenum">
              <a:rPr lang="en-US" smtClean="0"/>
              <a:t>21</a:t>
            </a:fld>
            <a:endParaRPr lang="en-US"/>
          </a:p>
        </p:txBody>
      </p:sp>
    </p:spTree>
    <p:extLst>
      <p:ext uri="{BB962C8B-B14F-4D97-AF65-F5344CB8AC3E}">
        <p14:creationId xmlns:p14="http://schemas.microsoft.com/office/powerpoint/2010/main" val="1412206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13" indent="-174913">
              <a:buFont typeface="Arial" pitchFamily="34" charset="0"/>
              <a:buChar char="•"/>
            </a:pPr>
            <a:r>
              <a:rPr lang="en-US" dirty="0" smtClean="0"/>
              <a:t>25 percent of all births do</a:t>
            </a:r>
            <a:r>
              <a:rPr lang="en-US" baseline="0" dirty="0" smtClean="0"/>
              <a:t> not use skilled delivery, but instead use traditional helpers</a:t>
            </a:r>
          </a:p>
          <a:p>
            <a:pPr marL="641349" lvl="1" indent="-174913">
              <a:buFont typeface="Arial" pitchFamily="34" charset="0"/>
              <a:buChar char="•"/>
            </a:pPr>
            <a:r>
              <a:rPr lang="en-US" baseline="0" dirty="0" smtClean="0"/>
              <a:t>Skilled delivery means that problems during and after birth can be quickly diagnosed and treated.  This means less mothers and children die.</a:t>
            </a:r>
            <a:endParaRPr lang="en-US" dirty="0"/>
          </a:p>
        </p:txBody>
      </p:sp>
      <p:sp>
        <p:nvSpPr>
          <p:cNvPr id="4" name="Slide Number Placeholder 3"/>
          <p:cNvSpPr>
            <a:spLocks noGrp="1"/>
          </p:cNvSpPr>
          <p:nvPr>
            <p:ph type="sldNum" sz="quarter" idx="10"/>
          </p:nvPr>
        </p:nvSpPr>
        <p:spPr/>
        <p:txBody>
          <a:bodyPr/>
          <a:lstStyle/>
          <a:p>
            <a:fld id="{6619DED6-208C-429A-A36E-1B361CCF8EAB}" type="slidenum">
              <a:rPr lang="en-US" smtClean="0"/>
              <a:t>22</a:t>
            </a:fld>
            <a:endParaRPr lang="en-US"/>
          </a:p>
        </p:txBody>
      </p:sp>
    </p:spTree>
    <p:extLst>
      <p:ext uri="{BB962C8B-B14F-4D97-AF65-F5344CB8AC3E}">
        <p14:creationId xmlns:p14="http://schemas.microsoft.com/office/powerpoint/2010/main" val="29803165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9DED6-208C-429A-A36E-1B361CCF8EAB}" type="slidenum">
              <a:rPr lang="en-US" smtClean="0"/>
              <a:t>23</a:t>
            </a:fld>
            <a:endParaRPr lang="en-US"/>
          </a:p>
        </p:txBody>
      </p:sp>
    </p:spTree>
    <p:extLst>
      <p:ext uri="{BB962C8B-B14F-4D97-AF65-F5344CB8AC3E}">
        <p14:creationId xmlns:p14="http://schemas.microsoft.com/office/powerpoint/2010/main" val="348099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9DED6-208C-429A-A36E-1B361CCF8EAB}" type="slidenum">
              <a:rPr lang="en-US" smtClean="0"/>
              <a:t>24</a:t>
            </a:fld>
            <a:endParaRPr lang="en-US"/>
          </a:p>
        </p:txBody>
      </p:sp>
    </p:spTree>
    <p:extLst>
      <p:ext uri="{BB962C8B-B14F-4D97-AF65-F5344CB8AC3E}">
        <p14:creationId xmlns:p14="http://schemas.microsoft.com/office/powerpoint/2010/main" val="1535495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9DED6-208C-429A-A36E-1B361CCF8EAB}" type="slidenum">
              <a:rPr lang="en-US" smtClean="0"/>
              <a:t>25</a:t>
            </a:fld>
            <a:endParaRPr lang="en-US"/>
          </a:p>
        </p:txBody>
      </p:sp>
    </p:spTree>
    <p:extLst>
      <p:ext uri="{BB962C8B-B14F-4D97-AF65-F5344CB8AC3E}">
        <p14:creationId xmlns:p14="http://schemas.microsoft.com/office/powerpoint/2010/main" val="34386445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9DED6-208C-429A-A36E-1B361CCF8EAB}" type="slidenum">
              <a:rPr lang="en-US" smtClean="0"/>
              <a:t>26</a:t>
            </a:fld>
            <a:endParaRPr lang="en-US"/>
          </a:p>
        </p:txBody>
      </p:sp>
    </p:spTree>
    <p:extLst>
      <p:ext uri="{BB962C8B-B14F-4D97-AF65-F5344CB8AC3E}">
        <p14:creationId xmlns:p14="http://schemas.microsoft.com/office/powerpoint/2010/main" val="21559875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9DED6-208C-429A-A36E-1B361CCF8EAB}" type="slidenum">
              <a:rPr lang="en-US" smtClean="0"/>
              <a:t>27</a:t>
            </a:fld>
            <a:endParaRPr lang="en-US"/>
          </a:p>
        </p:txBody>
      </p:sp>
    </p:spTree>
    <p:extLst>
      <p:ext uri="{BB962C8B-B14F-4D97-AF65-F5344CB8AC3E}">
        <p14:creationId xmlns:p14="http://schemas.microsoft.com/office/powerpoint/2010/main" val="27476432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9DED6-208C-429A-A36E-1B361CCF8EAB}" type="slidenum">
              <a:rPr lang="en-US" smtClean="0"/>
              <a:t>28</a:t>
            </a:fld>
            <a:endParaRPr lang="en-US"/>
          </a:p>
        </p:txBody>
      </p:sp>
    </p:spTree>
    <p:extLst>
      <p:ext uri="{BB962C8B-B14F-4D97-AF65-F5344CB8AC3E}">
        <p14:creationId xmlns:p14="http://schemas.microsoft.com/office/powerpoint/2010/main" val="2446009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9DED6-208C-429A-A36E-1B361CCF8EAB}" type="slidenum">
              <a:rPr lang="en-US" smtClean="0"/>
              <a:t>3</a:t>
            </a:fld>
            <a:endParaRPr lang="en-US"/>
          </a:p>
        </p:txBody>
      </p:sp>
    </p:spTree>
    <p:extLst>
      <p:ext uri="{BB962C8B-B14F-4D97-AF65-F5344CB8AC3E}">
        <p14:creationId xmlns:p14="http://schemas.microsoft.com/office/powerpoint/2010/main" val="783335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9DED6-208C-429A-A36E-1B361CCF8EAB}" type="slidenum">
              <a:rPr lang="en-US" smtClean="0"/>
              <a:t>4</a:t>
            </a:fld>
            <a:endParaRPr lang="en-US"/>
          </a:p>
        </p:txBody>
      </p:sp>
    </p:spTree>
    <p:extLst>
      <p:ext uri="{BB962C8B-B14F-4D97-AF65-F5344CB8AC3E}">
        <p14:creationId xmlns:p14="http://schemas.microsoft.com/office/powerpoint/2010/main" val="2519805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9DED6-208C-429A-A36E-1B361CCF8EAB}" type="slidenum">
              <a:rPr lang="en-US" smtClean="0"/>
              <a:t>5</a:t>
            </a:fld>
            <a:endParaRPr lang="en-US"/>
          </a:p>
        </p:txBody>
      </p:sp>
    </p:spTree>
    <p:extLst>
      <p:ext uri="{BB962C8B-B14F-4D97-AF65-F5344CB8AC3E}">
        <p14:creationId xmlns:p14="http://schemas.microsoft.com/office/powerpoint/2010/main" val="2111532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9DED6-208C-429A-A36E-1B361CCF8EAB}" type="slidenum">
              <a:rPr lang="en-US" smtClean="0"/>
              <a:t>6</a:t>
            </a:fld>
            <a:endParaRPr lang="en-US"/>
          </a:p>
        </p:txBody>
      </p:sp>
    </p:spTree>
    <p:extLst>
      <p:ext uri="{BB962C8B-B14F-4D97-AF65-F5344CB8AC3E}">
        <p14:creationId xmlns:p14="http://schemas.microsoft.com/office/powerpoint/2010/main" val="493823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13" indent="-174913">
              <a:buFont typeface="Arial" pitchFamily="34" charset="0"/>
              <a:buChar char="•"/>
            </a:pPr>
            <a:r>
              <a:rPr lang="en-US" dirty="0" smtClean="0"/>
              <a:t>Research shows that the most important periods for cognitive</a:t>
            </a:r>
            <a:r>
              <a:rPr lang="en-US" baseline="0" dirty="0" smtClean="0"/>
              <a:t> and physical development are in utero and from 0-2 years old.</a:t>
            </a:r>
          </a:p>
          <a:p>
            <a:pPr marL="641349" lvl="1" indent="-174913">
              <a:buFont typeface="Arial" pitchFamily="34" charset="0"/>
              <a:buChar char="•"/>
            </a:pPr>
            <a:r>
              <a:rPr lang="en-US" baseline="0" dirty="0" smtClean="0"/>
              <a:t>Making the most of this period </a:t>
            </a:r>
            <a:r>
              <a:rPr lang="en-US" baseline="0" dirty="0" err="1" smtClean="0"/>
              <a:t>maximises</a:t>
            </a:r>
            <a:r>
              <a:rPr lang="en-US" baseline="0" dirty="0" smtClean="0"/>
              <a:t> adult health, education and income.</a:t>
            </a:r>
          </a:p>
          <a:p>
            <a:pPr marL="174913" indent="-174913">
              <a:buFont typeface="Arial" pitchFamily="34" charset="0"/>
              <a:buChar char="•"/>
            </a:pPr>
            <a:r>
              <a:rPr lang="en-US" baseline="0" dirty="0" smtClean="0"/>
              <a:t>Low birth weight leads to malnutrition and child mortality.  It also means poorer health and reduced cognitive development now and later in life.</a:t>
            </a:r>
          </a:p>
          <a:p>
            <a:pPr marL="174913" indent="-174913">
              <a:buFont typeface="Arial" pitchFamily="34" charset="0"/>
              <a:buChar char="•"/>
            </a:pPr>
            <a:r>
              <a:rPr lang="en-US" baseline="0" dirty="0" smtClean="0"/>
              <a:t>Growing properly as an infant and a </a:t>
            </a:r>
            <a:r>
              <a:rPr lang="en-US" baseline="0" dirty="0" err="1" smtClean="0"/>
              <a:t>balita</a:t>
            </a:r>
            <a:r>
              <a:rPr lang="en-US" baseline="0" dirty="0" smtClean="0"/>
              <a:t> means having enough calories to eat, but also the right balance of </a:t>
            </a:r>
            <a:r>
              <a:rPr lang="en-US" baseline="0" dirty="0" err="1" smtClean="0"/>
              <a:t>nutritients</a:t>
            </a:r>
            <a:r>
              <a:rPr lang="en-US" baseline="0" dirty="0" smtClean="0"/>
              <a:t>.</a:t>
            </a:r>
          </a:p>
          <a:p>
            <a:pPr marL="174913" indent="-174913">
              <a:buFont typeface="Arial" pitchFamily="34" charset="0"/>
              <a:buChar char="•"/>
            </a:pPr>
            <a:r>
              <a:rPr lang="en-US" baseline="0" dirty="0" smtClean="0"/>
              <a:t>Mental and social stimulation from an early age have been shown to be important for a child’s cognitive development.</a:t>
            </a:r>
            <a:endParaRPr lang="en-US" dirty="0"/>
          </a:p>
        </p:txBody>
      </p:sp>
      <p:sp>
        <p:nvSpPr>
          <p:cNvPr id="4" name="Slide Number Placeholder 3"/>
          <p:cNvSpPr>
            <a:spLocks noGrp="1"/>
          </p:cNvSpPr>
          <p:nvPr>
            <p:ph type="sldNum" sz="quarter" idx="10"/>
          </p:nvPr>
        </p:nvSpPr>
        <p:spPr/>
        <p:txBody>
          <a:bodyPr/>
          <a:lstStyle/>
          <a:p>
            <a:fld id="{6619DED6-208C-429A-A36E-1B361CCF8EAB}" type="slidenum">
              <a:rPr lang="en-US" smtClean="0"/>
              <a:t>7</a:t>
            </a:fld>
            <a:endParaRPr lang="en-US"/>
          </a:p>
        </p:txBody>
      </p:sp>
    </p:spTree>
    <p:extLst>
      <p:ext uri="{BB962C8B-B14F-4D97-AF65-F5344CB8AC3E}">
        <p14:creationId xmlns:p14="http://schemas.microsoft.com/office/powerpoint/2010/main" val="341184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a:t>
            </a:r>
            <a:r>
              <a:rPr lang="en-US" baseline="0" dirty="0" smtClean="0"/>
              <a:t> notes on stunting figures or graphic</a:t>
            </a:r>
          </a:p>
          <a:p>
            <a:r>
              <a:rPr lang="en-US" baseline="0" dirty="0" smtClean="0"/>
              <a:t>Child mortality decreasing but still high</a:t>
            </a:r>
            <a:endParaRPr lang="en-US" dirty="0"/>
          </a:p>
        </p:txBody>
      </p:sp>
      <p:sp>
        <p:nvSpPr>
          <p:cNvPr id="4" name="Slide Number Placeholder 3"/>
          <p:cNvSpPr>
            <a:spLocks noGrp="1"/>
          </p:cNvSpPr>
          <p:nvPr>
            <p:ph type="sldNum" sz="quarter" idx="10"/>
          </p:nvPr>
        </p:nvSpPr>
        <p:spPr/>
        <p:txBody>
          <a:bodyPr/>
          <a:lstStyle/>
          <a:p>
            <a:fld id="{6619DED6-208C-429A-A36E-1B361CCF8EAB}" type="slidenum">
              <a:rPr lang="en-US" smtClean="0"/>
              <a:t>8</a:t>
            </a:fld>
            <a:endParaRPr lang="en-US"/>
          </a:p>
        </p:txBody>
      </p:sp>
    </p:spTree>
    <p:extLst>
      <p:ext uri="{BB962C8B-B14F-4D97-AF65-F5344CB8AC3E}">
        <p14:creationId xmlns:p14="http://schemas.microsoft.com/office/powerpoint/2010/main" val="1148251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notes stunting: some</a:t>
            </a:r>
            <a:r>
              <a:rPr lang="en-US" baseline="0" dirty="0" smtClean="0"/>
              <a:t> possible solutions:</a:t>
            </a:r>
          </a:p>
          <a:p>
            <a:endParaRPr lang="en-US" baseline="0" dirty="0" smtClean="0"/>
          </a:p>
          <a:p>
            <a:pPr fontAlgn="auto">
              <a:spcBef>
                <a:spcPts val="0"/>
              </a:spcBef>
              <a:spcAft>
                <a:spcPts val="0"/>
              </a:spcAft>
              <a:buFont typeface="Wingdings" pitchFamily="2" charset="2"/>
              <a:buChar char="Ø"/>
              <a:defRPr/>
            </a:pPr>
            <a:r>
              <a:rPr lang="en-US" sz="1200" b="0" dirty="0" smtClean="0"/>
              <a:t> The 2008 Lancet Series on Maternal and Child </a:t>
            </a:r>
            <a:r>
              <a:rPr lang="en-US" sz="1200" b="0" dirty="0" err="1" smtClean="0"/>
              <a:t>Undernutrition</a:t>
            </a:r>
            <a:r>
              <a:rPr lang="en-US" sz="1200" b="0" dirty="0" smtClean="0"/>
              <a:t> identifies interventions </a:t>
            </a:r>
          </a:p>
          <a:p>
            <a:pPr fontAlgn="auto">
              <a:spcBef>
                <a:spcPts val="0"/>
              </a:spcBef>
              <a:spcAft>
                <a:spcPts val="0"/>
              </a:spcAft>
              <a:defRPr/>
            </a:pPr>
            <a:r>
              <a:rPr lang="en-US" sz="1200" b="0" dirty="0" smtClean="0"/>
              <a:t>    that prevent early-life stunting including: improved maternal nutrition (stunting starts in-  </a:t>
            </a:r>
          </a:p>
          <a:p>
            <a:pPr fontAlgn="auto">
              <a:spcBef>
                <a:spcPts val="0"/>
              </a:spcBef>
              <a:spcAft>
                <a:spcPts val="0"/>
              </a:spcAft>
              <a:defRPr/>
            </a:pPr>
            <a:r>
              <a:rPr lang="en-US" sz="1200" b="0" dirty="0" smtClean="0"/>
              <a:t>    </a:t>
            </a:r>
            <a:r>
              <a:rPr lang="en-US" sz="1200" b="0" dirty="0" err="1" smtClean="0"/>
              <a:t>utereo</a:t>
            </a:r>
            <a:r>
              <a:rPr lang="en-US" sz="1200" b="0" dirty="0" smtClean="0"/>
              <a:t>), exclusive breastfeeding, complementary feeding, multiple micronutrients, </a:t>
            </a:r>
          </a:p>
          <a:p>
            <a:pPr fontAlgn="auto">
              <a:spcBef>
                <a:spcPts val="0"/>
              </a:spcBef>
              <a:spcAft>
                <a:spcPts val="0"/>
              </a:spcAft>
              <a:defRPr/>
            </a:pPr>
            <a:r>
              <a:rPr lang="en-US" sz="1200" b="0" dirty="0" smtClean="0"/>
              <a:t>    iron </a:t>
            </a:r>
            <a:r>
              <a:rPr lang="en-US" sz="1200" b="0" dirty="0" err="1" smtClean="0"/>
              <a:t>folate</a:t>
            </a:r>
            <a:r>
              <a:rPr lang="en-US" sz="1200" b="0" dirty="0" smtClean="0"/>
              <a:t> for mothers, immunizations and sanitation/hygiene interventions.</a:t>
            </a:r>
          </a:p>
          <a:p>
            <a:endParaRPr lang="en-US" sz="1800" b="0" dirty="0" smtClean="0"/>
          </a:p>
          <a:p>
            <a:pPr>
              <a:buFont typeface="Wingdings" pitchFamily="2" charset="2"/>
              <a:buChar char="Ø"/>
            </a:pPr>
            <a:r>
              <a:rPr lang="en-US" sz="1200" b="0" dirty="0" smtClean="0"/>
              <a:t> The Government of Indonesia is committed to supporting national policies to reduce the   </a:t>
            </a:r>
          </a:p>
          <a:p>
            <a:r>
              <a:rPr lang="en-US" sz="1200" b="0" dirty="0" smtClean="0"/>
              <a:t>    incidence of childhood stunting and improve sanitation standards by 2014 </a:t>
            </a:r>
            <a:r>
              <a:rPr lang="en-US" sz="1100" b="0" i="1" dirty="0" smtClean="0"/>
              <a:t>(RPJM 2010-</a:t>
            </a:r>
          </a:p>
          <a:p>
            <a:r>
              <a:rPr lang="en-US" sz="1100" b="0" i="1" dirty="0" smtClean="0"/>
              <a:t>    2014 targets reducing stunting from 36.8 to 32 percent)</a:t>
            </a:r>
          </a:p>
          <a:p>
            <a:endParaRPr lang="en-US" sz="1800" b="0" dirty="0" smtClean="0"/>
          </a:p>
          <a:p>
            <a:pPr>
              <a:buFont typeface="Wingdings" pitchFamily="2" charset="2"/>
              <a:buChar char="Ø"/>
            </a:pPr>
            <a:r>
              <a:rPr lang="en-US" sz="1200" b="0" dirty="0" smtClean="0"/>
              <a:t> However, supply constraints undermine greater improvements in health outcomes, </a:t>
            </a:r>
          </a:p>
          <a:p>
            <a:r>
              <a:rPr lang="en-US" sz="1200" b="0" dirty="0" smtClean="0"/>
              <a:t>    including reductions in childhood stunting and low birth weight.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619DED6-208C-429A-A36E-1B361CCF8EAB}" type="slidenum">
              <a:rPr lang="en-US" smtClean="0"/>
              <a:t>9</a:t>
            </a:fld>
            <a:endParaRPr lang="en-US"/>
          </a:p>
        </p:txBody>
      </p:sp>
    </p:spTree>
    <p:extLst>
      <p:ext uri="{BB962C8B-B14F-4D97-AF65-F5344CB8AC3E}">
        <p14:creationId xmlns:p14="http://schemas.microsoft.com/office/powerpoint/2010/main" val="4232475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1194804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6615225"/>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46540361"/>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54395"/>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41005917"/>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6715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9123216"/>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0561844"/>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84586627"/>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3066895"/>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39801610"/>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55149331"/>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061458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154031"/>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3743751"/>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25605069"/>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9601366"/>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35065193"/>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7779010"/>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2078378"/>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80677985"/>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231550"/>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20520550"/>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2135441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86931989"/>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5697671"/>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1608098"/>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70111141"/>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5298400"/>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22200022"/>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72400" y="2768600"/>
            <a:ext cx="1905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829800" y="2768600"/>
            <a:ext cx="1905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5962468"/>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4499462"/>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25529642"/>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84126"/>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4533561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9735240"/>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53510798"/>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6055969"/>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1269220"/>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63774057"/>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2934392"/>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69545270"/>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6715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2965060"/>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1209744"/>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22327281"/>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61890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03941738"/>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21806245"/>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83927421"/>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6239965"/>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350510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30229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882773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39965338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840967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6122412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991117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4887626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126569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494316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1942620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641872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1325870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6765831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954499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340617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2671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6104015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2136544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8279335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702814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452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638300"/>
            <a:ext cx="7696200" cy="452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996654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3902521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75078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2190900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12700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482590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178798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29022763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5491238"/>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626489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5175598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1944629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343890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093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093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1779234"/>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3905314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7119690"/>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2478564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387529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762669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9511333"/>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8408913"/>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97217"/>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82041394"/>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07917723"/>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1228889"/>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708203"/>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55966818"/>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639585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63876119"/>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49022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44900" y="49022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66636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85683753"/>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5171096"/>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51357547"/>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3611912"/>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80367225"/>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18698292"/>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784623"/>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1524000"/>
            <a:ext cx="1466850" cy="668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0" y="1524000"/>
            <a:ext cx="4248150" cy="668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5266265"/>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59957136"/>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7460474"/>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7937763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6718716"/>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49022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44900" y="49022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4849133"/>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777450"/>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91560227"/>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4471891"/>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07905549"/>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17787129"/>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6961233"/>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1524000"/>
            <a:ext cx="1466850" cy="668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0" y="1524000"/>
            <a:ext cx="4248150" cy="668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0618978"/>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85782097"/>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005409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6996267"/>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94090417"/>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9461667"/>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3719812"/>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68808787"/>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884690"/>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77559906"/>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92399484"/>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5184872"/>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54000"/>
            <a:ext cx="2925762" cy="845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54000"/>
            <a:ext cx="8624888" cy="8458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9246898"/>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460991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44790907"/>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8514678"/>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33290701"/>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7898096"/>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0956085"/>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79628577"/>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7268616"/>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77455494"/>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64014885"/>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2796691"/>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63396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270000" y="7366000"/>
            <a:ext cx="10464800" cy="170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1266" name="Rectangle 2"/>
          <p:cNvSpPr>
            <a:spLocks noGrp="1" noChangeArrowheads="1"/>
          </p:cNvSpPr>
          <p:nvPr>
            <p:ph type="body" idx="1"/>
          </p:nvPr>
        </p:nvSpPr>
        <p:spPr bwMode="auto">
          <a:xfrm>
            <a:off x="1270000" y="2768600"/>
            <a:ext cx="50419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2290" name="Rectangle 2"/>
          <p:cNvSpPr>
            <a:spLocks noGrp="1" noChangeArrowheads="1"/>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3314" name="Rectangle 2"/>
          <p:cNvSpPr>
            <a:spLocks noGrp="1" noChangeArrowheads="1"/>
          </p:cNvSpPr>
          <p:nvPr>
            <p:ph type="body" idx="1"/>
          </p:nvPr>
        </p:nvSpPr>
        <p:spPr bwMode="auto">
          <a:xfrm>
            <a:off x="7772400" y="2768600"/>
            <a:ext cx="39624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body" idx="1"/>
          </p:nvPr>
        </p:nvSpPr>
        <p:spPr bwMode="auto">
          <a:xfrm>
            <a:off x="1270000" y="2768600"/>
            <a:ext cx="50419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14338" name="Rectangle 2"/>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89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335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78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225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67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1270000" y="1638300"/>
            <a:ext cx="104648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
        <p:nvSpPr>
          <p:cNvPr id="4098" name="Rectangle 2"/>
          <p:cNvSpPr>
            <a:spLocks noGrp="1" noChangeArrowheads="1"/>
          </p:cNvSpPr>
          <p:nvPr>
            <p:ph type="body" idx="1"/>
          </p:nvPr>
        </p:nvSpPr>
        <p:spPr bwMode="auto">
          <a:xfrm>
            <a:off x="1270000" y="5029200"/>
            <a:ext cx="10464800"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body" idx="1"/>
          </p:nvPr>
        </p:nvSpPr>
        <p:spPr bwMode="auto">
          <a:xfrm>
            <a:off x="1270000" y="1270000"/>
            <a:ext cx="10464800" cy="721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38200" indent="-571500" algn="l" rtl="0" eaLnBrk="0" fontAlgn="base" hangingPunct="0">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1pPr>
      <a:lvl2pPr marL="1282700" indent="-571500" algn="l" rtl="0" eaLnBrk="0" fontAlgn="base" hangingPunct="0">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27200" indent="-571500" algn="l" rtl="0" eaLnBrk="0" fontAlgn="base" hangingPunct="0">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3pPr>
      <a:lvl4pPr marL="2171700" indent="-571500" algn="l" rtl="0" eaLnBrk="0" fontAlgn="base" hangingPunct="0">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16200" indent="-571500" algn="l" rtl="0" eaLnBrk="0" fontAlgn="base" hangingPunct="0">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5pPr>
      <a:lvl6pPr marL="30734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306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7pPr>
      <a:lvl8pPr marL="39878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450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1270000" y="7366000"/>
            <a:ext cx="10464800" cy="170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body" idx="1"/>
          </p:nvPr>
        </p:nvSpPr>
        <p:spPr bwMode="auto">
          <a:xfrm>
            <a:off x="635000" y="49022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7170" name="Rectangle 2"/>
          <p:cNvSpPr>
            <a:spLocks noGrp="1" noChangeArrowheads="1"/>
          </p:cNvSpPr>
          <p:nvPr>
            <p:ph type="title"/>
          </p:nvPr>
        </p:nvSpPr>
        <p:spPr bwMode="auto">
          <a:xfrm>
            <a:off x="635000" y="15240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ransition/>
  <p:txStyles>
    <p:titleStyle>
      <a:lvl1pPr algn="ctr" rtl="0" eaLnBrk="0" fontAlgn="base" hangingPunct="0">
        <a:spcBef>
          <a:spcPct val="0"/>
        </a:spcBef>
        <a:spcAft>
          <a:spcPct val="0"/>
        </a:spcAft>
        <a:defRPr sz="7000">
          <a:solidFill>
            <a:schemeClr val="tx1"/>
          </a:solidFill>
          <a:latin typeface="+mj-lt"/>
          <a:ea typeface="+mj-ea"/>
          <a:cs typeface="+mj-cs"/>
          <a:sym typeface="Gill Sans" charset="0"/>
        </a:defRPr>
      </a:lvl1pPr>
      <a:lvl2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4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4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4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4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400">
          <a:solidFill>
            <a:schemeClr val="tx1"/>
          </a:solidFill>
          <a:latin typeface="+mn-lt"/>
          <a:ea typeface="+mn-ea"/>
          <a:cs typeface="+mn-cs"/>
          <a:sym typeface="Gill Sans" charset="0"/>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body" idx="1"/>
          </p:nvPr>
        </p:nvSpPr>
        <p:spPr bwMode="auto">
          <a:xfrm>
            <a:off x="635000" y="49022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8194" name="Rectangle 2"/>
          <p:cNvSpPr>
            <a:spLocks noGrp="1" noChangeArrowheads="1"/>
          </p:cNvSpPr>
          <p:nvPr>
            <p:ph type="title"/>
          </p:nvPr>
        </p:nvSpPr>
        <p:spPr bwMode="auto">
          <a:xfrm>
            <a:off x="635000" y="15240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p:txStyles>
    <p:titleStyle>
      <a:lvl1pPr algn="ctr" rtl="0" eaLnBrk="0" fontAlgn="base" hangingPunct="0">
        <a:spcBef>
          <a:spcPct val="0"/>
        </a:spcBef>
        <a:spcAft>
          <a:spcPct val="0"/>
        </a:spcAft>
        <a:defRPr sz="7000">
          <a:solidFill>
            <a:schemeClr val="tx1"/>
          </a:solidFill>
          <a:latin typeface="+mj-lt"/>
          <a:ea typeface="+mj-ea"/>
          <a:cs typeface="+mj-cs"/>
          <a:sym typeface="Gill Sans" charset="0"/>
        </a:defRPr>
      </a:lvl1pPr>
      <a:lvl2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4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4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4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4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400">
          <a:solidFill>
            <a:schemeClr val="tx1"/>
          </a:solidFill>
          <a:latin typeface="+mn-lt"/>
          <a:ea typeface="+mn-ea"/>
          <a:cs typeface="+mn-cs"/>
          <a:sym typeface="Gill Sans" charset="0"/>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89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335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78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225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67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bwMode="auto">
          <a:xfrm>
            <a:off x="1270000" y="2971800"/>
            <a:ext cx="104648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8.png"/><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png"/><Relationship Id="rId5" Type="http://schemas.openxmlformats.org/officeDocument/2006/relationships/oleObject" Target="../embeddings/oleObject3.bin"/><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p:cNvSpPr>
          <p:nvPr/>
        </p:nvSpPr>
        <p:spPr bwMode="auto">
          <a:xfrm>
            <a:off x="4054128" y="4660776"/>
            <a:ext cx="8402389" cy="99060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spcAft>
                <a:spcPts val="600"/>
              </a:spcAft>
            </a:pPr>
            <a:r>
              <a:rPr lang="en-US" sz="3600" dirty="0" smtClean="0">
                <a:solidFill>
                  <a:schemeClr val="tx1"/>
                </a:solidFill>
                <a:ea typeface="MS PGothic" pitchFamily="34" charset="-128"/>
              </a:rPr>
              <a:t>How Research Can Overcome Poverty and Vulnerability, From Birth to Old Age</a:t>
            </a:r>
            <a:endParaRPr lang="en-US" sz="3600" dirty="0">
              <a:solidFill>
                <a:schemeClr val="tx1"/>
              </a:solidFill>
              <a:ea typeface="MS PGothic" pitchFamily="34" charset="-128"/>
            </a:endParaRPr>
          </a:p>
        </p:txBody>
      </p:sp>
      <p:sp>
        <p:nvSpPr>
          <p:cNvPr id="4" name="Rectangle 3"/>
          <p:cNvSpPr>
            <a:spLocks/>
          </p:cNvSpPr>
          <p:nvPr/>
        </p:nvSpPr>
        <p:spPr bwMode="auto">
          <a:xfrm>
            <a:off x="381720" y="2284512"/>
            <a:ext cx="12330732"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10000" dirty="0" smtClean="0">
                <a:solidFill>
                  <a:srgbClr val="C97100"/>
                </a:solidFill>
                <a:ea typeface="MS PGothic" pitchFamily="34" charset="-128"/>
              </a:rPr>
              <a:t>research and poverty</a:t>
            </a:r>
            <a:endParaRPr lang="en-US" sz="10000" dirty="0">
              <a:solidFill>
                <a:srgbClr val="C97100"/>
              </a:solidFill>
              <a:ea typeface="MS PGothic" pitchFamily="34" charset="-128"/>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9" name="Group 7"/>
          <p:cNvGrpSpPr>
            <a:grpSpLocks/>
          </p:cNvGrpSpPr>
          <p:nvPr/>
        </p:nvGrpSpPr>
        <p:grpSpPr bwMode="auto">
          <a:xfrm>
            <a:off x="393700" y="350838"/>
            <a:ext cx="4445000" cy="1960562"/>
            <a:chOff x="0" y="0"/>
            <a:chExt cx="2800" cy="1234"/>
          </a:xfrm>
        </p:grpSpPr>
        <p:pic>
          <p:nvPicPr>
            <p:cNvPr id="2" name="Picture 4"/>
            <p:cNvPicPr>
              <a:picLocks noChangeAspect="1" noChangeArrowheads="1"/>
            </p:cNvPicPr>
            <p:nvPr/>
          </p:nvPicPr>
          <p:blipFill>
            <a:blip r:embed="rId3">
              <a:extLst>
                <a:ext uri="{28A0092B-C50C-407E-A947-70E740481C1C}">
                  <a14:useLocalDpi xmlns:a14="http://schemas.microsoft.com/office/drawing/2010/main" val="0"/>
                </a:ext>
              </a:extLst>
            </a:blip>
            <a:srcRect l="23508" t="8420" r="702" b="3159"/>
            <a:stretch>
              <a:fillRect/>
            </a:stretch>
          </p:blipFill>
          <p:spPr bwMode="auto">
            <a:xfrm>
              <a:off x="0" y="0"/>
              <a:ext cx="1347" cy="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3560" name="Line 5"/>
            <p:cNvSpPr>
              <a:spLocks noChangeShapeType="1"/>
            </p:cNvSpPr>
            <p:nvPr/>
          </p:nvSpPr>
          <p:spPr bwMode="auto">
            <a:xfrm rot="10800000" flipH="1">
              <a:off x="312" y="1142"/>
              <a:ext cx="2177" cy="2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3561" name="Rectangle 6"/>
            <p:cNvSpPr>
              <a:spLocks/>
            </p:cNvSpPr>
            <p:nvPr/>
          </p:nvSpPr>
          <p:spPr bwMode="auto">
            <a:xfrm>
              <a:off x="1456" y="554"/>
              <a:ext cx="1344"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4800">
                  <a:solidFill>
                    <a:srgbClr val="C97100"/>
                  </a:solidFill>
                  <a:ea typeface="MS PGothic" pitchFamily="34" charset="-128"/>
                </a:rPr>
                <a:t>school</a:t>
              </a:r>
            </a:p>
          </p:txBody>
        </p:sp>
      </p:grpSp>
      <p:sp>
        <p:nvSpPr>
          <p:cNvPr id="23" name="Rectangle 8"/>
          <p:cNvSpPr>
            <a:spLocks/>
          </p:cNvSpPr>
          <p:nvPr/>
        </p:nvSpPr>
        <p:spPr bwMode="auto">
          <a:xfrm>
            <a:off x="669752" y="2788568"/>
            <a:ext cx="5040560"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4000" dirty="0" smtClean="0">
                <a:solidFill>
                  <a:schemeClr val="tx1"/>
                </a:solidFill>
                <a:ea typeface="MS PGothic" pitchFamily="34" charset="-128"/>
              </a:rPr>
              <a:t>promotion</a:t>
            </a:r>
            <a:endParaRPr lang="en-US" sz="4000" dirty="0">
              <a:solidFill>
                <a:schemeClr val="tx1"/>
              </a:solidFill>
              <a:ea typeface="MS PGothic" pitchFamily="34" charset="-128"/>
            </a:endParaRPr>
          </a:p>
        </p:txBody>
      </p:sp>
      <p:sp>
        <p:nvSpPr>
          <p:cNvPr id="24" name="Rectangle 8"/>
          <p:cNvSpPr>
            <a:spLocks/>
          </p:cNvSpPr>
          <p:nvPr/>
        </p:nvSpPr>
        <p:spPr bwMode="auto">
          <a:xfrm>
            <a:off x="6934448" y="2788807"/>
            <a:ext cx="4608512"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4000" dirty="0" smtClean="0">
                <a:solidFill>
                  <a:schemeClr val="tx1"/>
                </a:solidFill>
                <a:ea typeface="MS PGothic" pitchFamily="34" charset="-128"/>
              </a:rPr>
              <a:t>protection</a:t>
            </a:r>
            <a:endParaRPr lang="en-US" sz="4000" dirty="0">
              <a:solidFill>
                <a:schemeClr val="tx1"/>
              </a:solidFill>
              <a:ea typeface="MS PGothic" pitchFamily="34" charset="-128"/>
            </a:endParaRPr>
          </a:p>
        </p:txBody>
      </p:sp>
      <p:cxnSp>
        <p:nvCxnSpPr>
          <p:cNvPr id="25" name="Straight Connector 24"/>
          <p:cNvCxnSpPr/>
          <p:nvPr/>
        </p:nvCxnSpPr>
        <p:spPr bwMode="auto">
          <a:xfrm>
            <a:off x="381720" y="3868927"/>
            <a:ext cx="12241360" cy="0"/>
          </a:xfrm>
          <a:prstGeom prst="line">
            <a:avLst/>
          </a:prstGeom>
          <a:blipFill dpi="0" rotWithShape="0">
            <a:blip r:embed="rId4"/>
            <a:srcRect/>
            <a:tile tx="0" ty="0" sx="100000" sy="100000" flip="none" algn="tl"/>
          </a:blipFill>
          <a:ln w="38100" cap="flat" cmpd="sng" algn="ctr">
            <a:solidFill>
              <a:srgbClr val="C971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 name="Rectangle 8"/>
          <p:cNvSpPr>
            <a:spLocks/>
          </p:cNvSpPr>
          <p:nvPr/>
        </p:nvSpPr>
        <p:spPr bwMode="auto">
          <a:xfrm>
            <a:off x="165696" y="4804792"/>
            <a:ext cx="4896544"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r">
              <a:buClr>
                <a:srgbClr val="C97100"/>
              </a:buClr>
            </a:pPr>
            <a:r>
              <a:rPr lang="en-US" sz="3200" dirty="0">
                <a:solidFill>
                  <a:schemeClr val="tx1"/>
                </a:solidFill>
                <a:ea typeface="MS PGothic" pitchFamily="34" charset="-128"/>
              </a:rPr>
              <a:t>s</a:t>
            </a:r>
            <a:r>
              <a:rPr lang="en-US" sz="3200" dirty="0" smtClean="0">
                <a:solidFill>
                  <a:schemeClr val="tx1"/>
                </a:solidFill>
                <a:ea typeface="MS PGothic" pitchFamily="34" charset="-128"/>
              </a:rPr>
              <a:t>tudents are able to transition to higher grade levels</a:t>
            </a:r>
          </a:p>
        </p:txBody>
      </p:sp>
      <p:sp>
        <p:nvSpPr>
          <p:cNvPr id="28" name="Rectangle 8"/>
          <p:cNvSpPr>
            <a:spLocks/>
          </p:cNvSpPr>
          <p:nvPr/>
        </p:nvSpPr>
        <p:spPr bwMode="auto">
          <a:xfrm>
            <a:off x="165696" y="6748769"/>
            <a:ext cx="4896544"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r">
              <a:buClr>
                <a:srgbClr val="C97100"/>
              </a:buClr>
            </a:pPr>
            <a:r>
              <a:rPr lang="en-US" sz="3200" dirty="0">
                <a:solidFill>
                  <a:schemeClr val="tx1"/>
                </a:solidFill>
                <a:ea typeface="MS PGothic" pitchFamily="34" charset="-128"/>
              </a:rPr>
              <a:t>q</a:t>
            </a:r>
            <a:r>
              <a:rPr lang="en-US" sz="3200" dirty="0" smtClean="0">
                <a:solidFill>
                  <a:schemeClr val="tx1"/>
                </a:solidFill>
                <a:ea typeface="MS PGothic" pitchFamily="34" charset="-128"/>
              </a:rPr>
              <a:t>uality of education prepares students for decent jobs</a:t>
            </a:r>
          </a:p>
        </p:txBody>
      </p:sp>
      <p:sp>
        <p:nvSpPr>
          <p:cNvPr id="29" name="Rectangle 8"/>
          <p:cNvSpPr>
            <a:spLocks/>
          </p:cNvSpPr>
          <p:nvPr/>
        </p:nvSpPr>
        <p:spPr bwMode="auto">
          <a:xfrm>
            <a:off x="7294488" y="5881737"/>
            <a:ext cx="5328592"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buClr>
                <a:srgbClr val="C97100"/>
              </a:buClr>
            </a:pPr>
            <a:r>
              <a:rPr lang="en-US" sz="3200" dirty="0">
                <a:solidFill>
                  <a:schemeClr val="tx1"/>
                </a:solidFill>
                <a:ea typeface="MS PGothic" pitchFamily="34" charset="-128"/>
              </a:rPr>
              <a:t>r</a:t>
            </a:r>
            <a:r>
              <a:rPr lang="en-US" sz="3200" dirty="0" smtClean="0">
                <a:solidFill>
                  <a:schemeClr val="tx1"/>
                </a:solidFill>
                <a:ea typeface="MS PGothic" pitchFamily="34" charset="-128"/>
              </a:rPr>
              <a:t>isk of early drop out due to: </a:t>
            </a:r>
          </a:p>
          <a:p>
            <a:pPr algn="l">
              <a:buClr>
                <a:srgbClr val="C97100"/>
              </a:buClr>
            </a:pPr>
            <a:endParaRPr lang="en-US" sz="3200" dirty="0">
              <a:solidFill>
                <a:schemeClr val="tx1"/>
              </a:solidFill>
              <a:ea typeface="MS PGothic" pitchFamily="34" charset="-128"/>
            </a:endParaRPr>
          </a:p>
          <a:p>
            <a:pPr marL="457200" indent="-457200" algn="l">
              <a:buClr>
                <a:srgbClr val="C97100"/>
              </a:buClr>
              <a:buFont typeface="Wingdings" pitchFamily="2" charset="2"/>
              <a:buChar char="§"/>
            </a:pPr>
            <a:r>
              <a:rPr lang="en-US" sz="3200" dirty="0" smtClean="0">
                <a:solidFill>
                  <a:schemeClr val="tx1"/>
                </a:solidFill>
                <a:ea typeface="MS PGothic" pitchFamily="34" charset="-128"/>
              </a:rPr>
              <a:t>high out-of-pocket school costs</a:t>
            </a:r>
          </a:p>
          <a:p>
            <a:pPr marL="457200" indent="-457200" algn="l">
              <a:buClr>
                <a:srgbClr val="C97100"/>
              </a:buClr>
              <a:buFont typeface="Wingdings" pitchFamily="2" charset="2"/>
              <a:buChar char="§"/>
            </a:pPr>
            <a:endParaRPr lang="en-US" sz="3200" dirty="0" smtClean="0">
              <a:solidFill>
                <a:schemeClr val="tx1"/>
              </a:solidFill>
              <a:ea typeface="MS PGothic" pitchFamily="34" charset="-128"/>
            </a:endParaRPr>
          </a:p>
          <a:p>
            <a:pPr marL="457200" indent="-457200" algn="l">
              <a:buClr>
                <a:srgbClr val="C97100"/>
              </a:buClr>
              <a:buFont typeface="Wingdings" pitchFamily="2" charset="2"/>
              <a:buChar char="§"/>
            </a:pPr>
            <a:r>
              <a:rPr lang="en-US" sz="3200" dirty="0">
                <a:solidFill>
                  <a:schemeClr val="tx1"/>
                </a:solidFill>
                <a:ea typeface="MS PGothic" pitchFamily="34" charset="-128"/>
              </a:rPr>
              <a:t>n</a:t>
            </a:r>
            <a:r>
              <a:rPr lang="en-US" sz="3200" dirty="0" smtClean="0">
                <a:solidFill>
                  <a:schemeClr val="tx1"/>
                </a:solidFill>
                <a:ea typeface="MS PGothic" pitchFamily="34" charset="-128"/>
              </a:rPr>
              <a:t>o school nearby</a:t>
            </a:r>
          </a:p>
          <a:p>
            <a:pPr marL="457200" indent="-457200" algn="l">
              <a:buClr>
                <a:srgbClr val="C97100"/>
              </a:buClr>
              <a:buFont typeface="Wingdings" pitchFamily="2" charset="2"/>
              <a:buChar char="§"/>
            </a:pPr>
            <a:endParaRPr lang="en-US" sz="3200" dirty="0" smtClean="0">
              <a:solidFill>
                <a:schemeClr val="tx1"/>
              </a:solidFill>
              <a:ea typeface="MS PGothic" pitchFamily="34" charset="-128"/>
            </a:endParaRPr>
          </a:p>
          <a:p>
            <a:pPr marL="457200" indent="-457200" algn="l">
              <a:buClr>
                <a:srgbClr val="C97100"/>
              </a:buClr>
              <a:buFont typeface="Wingdings" pitchFamily="2" charset="2"/>
              <a:buChar char="§"/>
            </a:pPr>
            <a:r>
              <a:rPr lang="en-US" sz="3200" dirty="0">
                <a:solidFill>
                  <a:schemeClr val="tx1"/>
                </a:solidFill>
                <a:ea typeface="MS PGothic" pitchFamily="34" charset="-128"/>
              </a:rPr>
              <a:t>h</a:t>
            </a:r>
            <a:r>
              <a:rPr lang="en-US" sz="3200" dirty="0" smtClean="0">
                <a:solidFill>
                  <a:schemeClr val="tx1"/>
                </a:solidFill>
                <a:ea typeface="MS PGothic" pitchFamily="34" charset="-128"/>
              </a:rPr>
              <a:t>igh opportunity costs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3" name="Object 1"/>
          <p:cNvGraphicFramePr>
            <a:graphicFrameLocks/>
          </p:cNvGraphicFramePr>
          <p:nvPr/>
        </p:nvGraphicFramePr>
        <p:xfrm>
          <a:off x="5816600" y="4559300"/>
          <a:ext cx="6350000" cy="4178300"/>
        </p:xfrm>
        <a:graphic>
          <a:graphicData uri="http://schemas.openxmlformats.org/presentationml/2006/ole">
            <mc:AlternateContent xmlns:mc="http://schemas.openxmlformats.org/markup-compatibility/2006">
              <mc:Choice xmlns:v="urn:schemas-microsoft-com:vml" Requires="v">
                <p:oleObj spid="_x0000_s45144" name="Chart" r:id="rId4" imgW="8920691" imgH="5871081" progId="MSGraph.Chart.8">
                  <p:embed/>
                </p:oleObj>
              </mc:Choice>
              <mc:Fallback>
                <p:oleObj name="Chart" r:id="rId4" imgW="8920691" imgH="5871081" progId="MSGraph.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6600" y="4559300"/>
                        <a:ext cx="6350000" cy="4178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3554" name="Rectangle 2"/>
          <p:cNvSpPr>
            <a:spLocks/>
          </p:cNvSpPr>
          <p:nvPr/>
        </p:nvSpPr>
        <p:spPr bwMode="auto">
          <a:xfrm>
            <a:off x="7905750" y="6832600"/>
            <a:ext cx="1905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2200">
                <a:solidFill>
                  <a:srgbClr val="A35537"/>
                </a:solidFill>
                <a:ea typeface="MS PGothic" pitchFamily="34" charset="-128"/>
              </a:rPr>
              <a:t>Poorest quintile</a:t>
            </a:r>
          </a:p>
        </p:txBody>
      </p:sp>
      <p:sp>
        <p:nvSpPr>
          <p:cNvPr id="23555" name="Rectangle 3"/>
          <p:cNvSpPr>
            <a:spLocks/>
          </p:cNvSpPr>
          <p:nvPr/>
        </p:nvSpPr>
        <p:spPr bwMode="auto">
          <a:xfrm>
            <a:off x="10533063" y="4902200"/>
            <a:ext cx="18478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2200">
                <a:solidFill>
                  <a:srgbClr val="C4CCD7"/>
                </a:solidFill>
                <a:ea typeface="MS PGothic" pitchFamily="34" charset="-128"/>
              </a:rPr>
              <a:t>Richest quintile</a:t>
            </a:r>
          </a:p>
        </p:txBody>
      </p:sp>
      <p:grpSp>
        <p:nvGrpSpPr>
          <p:cNvPr id="23559" name="Group 7"/>
          <p:cNvGrpSpPr>
            <a:grpSpLocks/>
          </p:cNvGrpSpPr>
          <p:nvPr/>
        </p:nvGrpSpPr>
        <p:grpSpPr bwMode="auto">
          <a:xfrm>
            <a:off x="393700" y="350838"/>
            <a:ext cx="4445000" cy="1960562"/>
            <a:chOff x="0" y="0"/>
            <a:chExt cx="2800" cy="1234"/>
          </a:xfrm>
        </p:grpSpPr>
        <p:pic>
          <p:nvPicPr>
            <p:cNvPr id="2" name="Picture 4"/>
            <p:cNvPicPr>
              <a:picLocks noChangeAspect="1" noChangeArrowheads="1"/>
            </p:cNvPicPr>
            <p:nvPr/>
          </p:nvPicPr>
          <p:blipFill>
            <a:blip r:embed="rId6">
              <a:extLst>
                <a:ext uri="{28A0092B-C50C-407E-A947-70E740481C1C}">
                  <a14:useLocalDpi xmlns:a14="http://schemas.microsoft.com/office/drawing/2010/main" val="0"/>
                </a:ext>
              </a:extLst>
            </a:blip>
            <a:srcRect l="23508" t="8420" r="702" b="3159"/>
            <a:stretch>
              <a:fillRect/>
            </a:stretch>
          </p:blipFill>
          <p:spPr bwMode="auto">
            <a:xfrm>
              <a:off x="0" y="0"/>
              <a:ext cx="1347" cy="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3560" name="Line 5"/>
            <p:cNvSpPr>
              <a:spLocks noChangeShapeType="1"/>
            </p:cNvSpPr>
            <p:nvPr/>
          </p:nvSpPr>
          <p:spPr bwMode="auto">
            <a:xfrm rot="10800000" flipH="1">
              <a:off x="312" y="1142"/>
              <a:ext cx="2177" cy="2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3561" name="Rectangle 6"/>
            <p:cNvSpPr>
              <a:spLocks/>
            </p:cNvSpPr>
            <p:nvPr/>
          </p:nvSpPr>
          <p:spPr bwMode="auto">
            <a:xfrm>
              <a:off x="1456" y="554"/>
              <a:ext cx="1344"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4800">
                  <a:solidFill>
                    <a:srgbClr val="C97100"/>
                  </a:solidFill>
                  <a:ea typeface="MS PGothic" pitchFamily="34" charset="-128"/>
                </a:rPr>
                <a:t>school</a:t>
              </a:r>
            </a:p>
          </p:txBody>
        </p:sp>
      </p:grpSp>
      <p:sp>
        <p:nvSpPr>
          <p:cNvPr id="23557" name="Rectangle 8"/>
          <p:cNvSpPr>
            <a:spLocks/>
          </p:cNvSpPr>
          <p:nvPr/>
        </p:nvSpPr>
        <p:spPr bwMode="auto">
          <a:xfrm>
            <a:off x="698500" y="3035300"/>
            <a:ext cx="4597400"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4800">
                <a:solidFill>
                  <a:srgbClr val="C97100"/>
                </a:solidFill>
                <a:ea typeface="MS PGothic" pitchFamily="34" charset="-128"/>
              </a:rPr>
              <a:t>Over 80% of the poorest students drop out before reaching grade 10</a:t>
            </a:r>
          </a:p>
        </p:txBody>
      </p:sp>
      <p:sp>
        <p:nvSpPr>
          <p:cNvPr id="23558" name="Rectangle 9"/>
          <p:cNvSpPr>
            <a:spLocks/>
          </p:cNvSpPr>
          <p:nvPr/>
        </p:nvSpPr>
        <p:spPr bwMode="auto">
          <a:xfrm>
            <a:off x="5340350" y="3155950"/>
            <a:ext cx="76835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nSpc>
                <a:spcPct val="50000"/>
              </a:lnSpc>
            </a:pPr>
            <a:r>
              <a:rPr lang="en-US" sz="2400" b="1">
                <a:solidFill>
                  <a:schemeClr val="tx1"/>
                </a:solidFill>
                <a:ea typeface="MS PGothic" pitchFamily="34" charset="-128"/>
              </a:rPr>
              <a:t>Final Education Attainment by quintile, 2010</a:t>
            </a:r>
          </a:p>
          <a:p>
            <a:pPr>
              <a:lnSpc>
                <a:spcPct val="50000"/>
              </a:lnSpc>
            </a:pPr>
            <a:endParaRPr lang="en-US" sz="2400" b="1">
              <a:solidFill>
                <a:schemeClr val="tx1"/>
              </a:solidFill>
              <a:ea typeface="MS PGothic" pitchFamily="34" charset="-128"/>
            </a:endParaRPr>
          </a:p>
          <a:p>
            <a:pPr>
              <a:lnSpc>
                <a:spcPct val="50000"/>
              </a:lnSpc>
            </a:pPr>
            <a:r>
              <a:rPr lang="en-US" sz="2400">
                <a:solidFill>
                  <a:schemeClr val="tx1"/>
                </a:solidFill>
                <a:ea typeface="MS PGothic" pitchFamily="34" charset="-128"/>
              </a:rPr>
              <a:t>(26-28 year olds in 2010)</a:t>
            </a:r>
            <a:r>
              <a:rPr lang="en-US" sz="2400">
                <a:solidFill>
                  <a:schemeClr val="tx1"/>
                </a:solidFill>
                <a:latin typeface="Calibri Bold" charset="0"/>
                <a:ea typeface="MS PGothic" pitchFamily="34" charset="-128"/>
                <a:sym typeface="Calibri Bold" charset="0"/>
              </a:rPr>
              <a:t> </a:t>
            </a:r>
          </a:p>
          <a:p>
            <a:pPr>
              <a:lnSpc>
                <a:spcPct val="50000"/>
              </a:lnSpc>
            </a:pPr>
            <a:endParaRPr lang="en-US" sz="2400" b="1">
              <a:solidFill>
                <a:schemeClr val="tx1"/>
              </a:solidFill>
              <a:ea typeface="MS PGothic" pitchFamily="34" charset="-128"/>
            </a:endParaRPr>
          </a:p>
        </p:txBody>
      </p:sp>
    </p:spTree>
    <p:extLst>
      <p:ext uri="{BB962C8B-B14F-4D97-AF65-F5344CB8AC3E}">
        <p14:creationId xmlns:p14="http://schemas.microsoft.com/office/powerpoint/2010/main" val="3174311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9" name="Group 7"/>
          <p:cNvGrpSpPr>
            <a:grpSpLocks/>
          </p:cNvGrpSpPr>
          <p:nvPr/>
        </p:nvGrpSpPr>
        <p:grpSpPr bwMode="auto">
          <a:xfrm>
            <a:off x="393700" y="350838"/>
            <a:ext cx="4445000" cy="1960562"/>
            <a:chOff x="0" y="0"/>
            <a:chExt cx="2800" cy="1234"/>
          </a:xfrm>
        </p:grpSpPr>
        <p:pic>
          <p:nvPicPr>
            <p:cNvPr id="2" name="Picture 4"/>
            <p:cNvPicPr>
              <a:picLocks noChangeAspect="1" noChangeArrowheads="1"/>
            </p:cNvPicPr>
            <p:nvPr/>
          </p:nvPicPr>
          <p:blipFill>
            <a:blip r:embed="rId3">
              <a:extLst>
                <a:ext uri="{28A0092B-C50C-407E-A947-70E740481C1C}">
                  <a14:useLocalDpi xmlns:a14="http://schemas.microsoft.com/office/drawing/2010/main" val="0"/>
                </a:ext>
              </a:extLst>
            </a:blip>
            <a:srcRect l="23508" t="8420" r="702" b="3159"/>
            <a:stretch>
              <a:fillRect/>
            </a:stretch>
          </p:blipFill>
          <p:spPr bwMode="auto">
            <a:xfrm>
              <a:off x="0" y="0"/>
              <a:ext cx="1347" cy="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3560" name="Line 5"/>
            <p:cNvSpPr>
              <a:spLocks noChangeShapeType="1"/>
            </p:cNvSpPr>
            <p:nvPr/>
          </p:nvSpPr>
          <p:spPr bwMode="auto">
            <a:xfrm rot="10800000" flipH="1">
              <a:off x="312" y="1142"/>
              <a:ext cx="2177" cy="2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3561" name="Rectangle 6"/>
            <p:cNvSpPr>
              <a:spLocks/>
            </p:cNvSpPr>
            <p:nvPr/>
          </p:nvSpPr>
          <p:spPr bwMode="auto">
            <a:xfrm>
              <a:off x="1456" y="554"/>
              <a:ext cx="1344"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4800">
                  <a:solidFill>
                    <a:srgbClr val="C97100"/>
                  </a:solidFill>
                  <a:ea typeface="MS PGothic" pitchFamily="34" charset="-128"/>
                </a:rPr>
                <a:t>school</a:t>
              </a:r>
            </a:p>
          </p:txBody>
        </p:sp>
      </p:grpSp>
      <p:pic>
        <p:nvPicPr>
          <p:cNvPr id="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5896" y="4493800"/>
            <a:ext cx="7056784" cy="4963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1996604" y="4032135"/>
            <a:ext cx="5166216" cy="461665"/>
          </a:xfrm>
          <a:prstGeom prst="rect">
            <a:avLst/>
          </a:prstGeom>
          <a:noFill/>
        </p:spPr>
        <p:txBody>
          <a:bodyPr wrap="square" rtlCol="0">
            <a:spAutoFit/>
          </a:bodyPr>
          <a:lstStyle/>
          <a:p>
            <a:pPr algn="ctr"/>
            <a:r>
              <a:rPr lang="en-US" sz="1200" b="1" dirty="0" smtClean="0">
                <a:latin typeface="Calibri" pitchFamily="34" charset="0"/>
                <a:cs typeface="Calibri" pitchFamily="34" charset="0"/>
              </a:rPr>
              <a:t>TIMSS 2011, Math results</a:t>
            </a:r>
          </a:p>
          <a:p>
            <a:pPr algn="ctr"/>
            <a:r>
              <a:rPr lang="en-US" sz="1200" b="1" dirty="0" smtClean="0">
                <a:latin typeface="Calibri" pitchFamily="34" charset="0"/>
                <a:cs typeface="Calibri" pitchFamily="34" charset="0"/>
              </a:rPr>
              <a:t>Share of students at each level</a:t>
            </a:r>
            <a:endParaRPr lang="en-US" sz="1200" b="1" dirty="0">
              <a:latin typeface="Calibri" pitchFamily="34" charset="0"/>
              <a:cs typeface="Calibri" pitchFamily="34" charset="0"/>
            </a:endParaRPr>
          </a:p>
        </p:txBody>
      </p:sp>
      <p:sp>
        <p:nvSpPr>
          <p:cNvPr id="22" name="TextBox 21"/>
          <p:cNvSpPr txBox="1"/>
          <p:nvPr/>
        </p:nvSpPr>
        <p:spPr>
          <a:xfrm>
            <a:off x="9166696" y="9180069"/>
            <a:ext cx="1423147" cy="276999"/>
          </a:xfrm>
          <a:prstGeom prst="rect">
            <a:avLst/>
          </a:prstGeom>
          <a:noFill/>
        </p:spPr>
        <p:txBody>
          <a:bodyPr wrap="none" rtlCol="0">
            <a:spAutoFit/>
          </a:bodyPr>
          <a:lstStyle/>
          <a:p>
            <a:r>
              <a:rPr lang="en-US" sz="1200" dirty="0" smtClean="0">
                <a:latin typeface="Calibri" pitchFamily="34" charset="0"/>
              </a:rPr>
              <a:t>Source: TIMSS 2011</a:t>
            </a:r>
            <a:endParaRPr lang="en-US" sz="1200" dirty="0">
              <a:latin typeface="Calibri" pitchFamily="34" charset="0"/>
            </a:endParaRPr>
          </a:p>
        </p:txBody>
      </p:sp>
      <p:sp>
        <p:nvSpPr>
          <p:cNvPr id="23" name="Rectangle 22"/>
          <p:cNvSpPr/>
          <p:nvPr/>
        </p:nvSpPr>
        <p:spPr>
          <a:xfrm>
            <a:off x="2331812" y="7286646"/>
            <a:ext cx="6474844" cy="228600"/>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76896" y="2454281"/>
            <a:ext cx="11559772" cy="1600200"/>
          </a:xfrm>
          <a:prstGeom prst="rect">
            <a:avLst/>
          </a:prstGeom>
          <a:noFill/>
          <a:ln w="19050">
            <a:solidFill>
              <a:schemeClr val="bg1">
                <a:lumMod val="65000"/>
                <a:alpha val="63000"/>
              </a:schemeClr>
            </a:solidFill>
          </a:ln>
        </p:spPr>
        <p:txBody>
          <a:bodyPr vert="horz" anchor="ctr">
            <a:noAutofit/>
          </a:bodyPr>
          <a:lstStyle/>
          <a:p>
            <a:pPr marL="971550" lvl="2" indent="-342900" algn="l">
              <a:spcBef>
                <a:spcPts val="600"/>
              </a:spcBef>
              <a:buFont typeface="Arial" pitchFamily="34" charset="0"/>
              <a:buChar char="•"/>
            </a:pPr>
            <a:r>
              <a:rPr lang="en-US" sz="2000" dirty="0" smtClean="0">
                <a:solidFill>
                  <a:schemeClr val="tx1"/>
                </a:solidFill>
                <a:latin typeface="+mj-lt"/>
              </a:rPr>
              <a:t>Over ¾ of students perform at or below the “low” level in TIMSS in math</a:t>
            </a:r>
          </a:p>
          <a:p>
            <a:pPr marL="971550" lvl="2" indent="-342900" algn="l">
              <a:spcBef>
                <a:spcPts val="600"/>
              </a:spcBef>
              <a:buFont typeface="Arial" pitchFamily="34" charset="0"/>
              <a:buChar char="•"/>
            </a:pPr>
            <a:r>
              <a:rPr lang="en-US" sz="2000" dirty="0" smtClean="0">
                <a:solidFill>
                  <a:schemeClr val="tx1"/>
                </a:solidFill>
                <a:latin typeface="+mj-lt"/>
              </a:rPr>
              <a:t>No students perform at advanced level</a:t>
            </a:r>
          </a:p>
        </p:txBody>
      </p:sp>
    </p:spTree>
    <p:extLst>
      <p:ext uri="{BB962C8B-B14F-4D97-AF65-F5344CB8AC3E}">
        <p14:creationId xmlns:p14="http://schemas.microsoft.com/office/powerpoint/2010/main" val="484624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9" name="Group 7"/>
          <p:cNvGrpSpPr>
            <a:grpSpLocks/>
          </p:cNvGrpSpPr>
          <p:nvPr/>
        </p:nvGrpSpPr>
        <p:grpSpPr bwMode="auto">
          <a:xfrm>
            <a:off x="393700" y="350838"/>
            <a:ext cx="4445000" cy="1960562"/>
            <a:chOff x="0" y="0"/>
            <a:chExt cx="2800" cy="1234"/>
          </a:xfrm>
        </p:grpSpPr>
        <p:pic>
          <p:nvPicPr>
            <p:cNvPr id="2" name="Picture 4"/>
            <p:cNvPicPr>
              <a:picLocks noChangeAspect="1" noChangeArrowheads="1"/>
            </p:cNvPicPr>
            <p:nvPr/>
          </p:nvPicPr>
          <p:blipFill>
            <a:blip r:embed="rId3">
              <a:extLst>
                <a:ext uri="{28A0092B-C50C-407E-A947-70E740481C1C}">
                  <a14:useLocalDpi xmlns:a14="http://schemas.microsoft.com/office/drawing/2010/main" val="0"/>
                </a:ext>
              </a:extLst>
            </a:blip>
            <a:srcRect l="23508" t="8420" r="702" b="3159"/>
            <a:stretch>
              <a:fillRect/>
            </a:stretch>
          </p:blipFill>
          <p:spPr bwMode="auto">
            <a:xfrm>
              <a:off x="0" y="0"/>
              <a:ext cx="1347" cy="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3560" name="Line 5"/>
            <p:cNvSpPr>
              <a:spLocks noChangeShapeType="1"/>
            </p:cNvSpPr>
            <p:nvPr/>
          </p:nvSpPr>
          <p:spPr bwMode="auto">
            <a:xfrm rot="10800000" flipH="1">
              <a:off x="312" y="1142"/>
              <a:ext cx="2177" cy="2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3561" name="Rectangle 6"/>
            <p:cNvSpPr>
              <a:spLocks/>
            </p:cNvSpPr>
            <p:nvPr/>
          </p:nvSpPr>
          <p:spPr bwMode="auto">
            <a:xfrm>
              <a:off x="1456" y="554"/>
              <a:ext cx="1344"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4800">
                  <a:solidFill>
                    <a:srgbClr val="C97100"/>
                  </a:solidFill>
                  <a:ea typeface="MS PGothic" pitchFamily="34" charset="-128"/>
                </a:rPr>
                <a:t>school</a:t>
              </a:r>
            </a:p>
          </p:txBody>
        </p:sp>
      </p:grpSp>
      <p:sp>
        <p:nvSpPr>
          <p:cNvPr id="12" name="Rectangle 11"/>
          <p:cNvSpPr/>
          <p:nvPr/>
        </p:nvSpPr>
        <p:spPr>
          <a:xfrm>
            <a:off x="1008586" y="3148608"/>
            <a:ext cx="10648694" cy="1143000"/>
          </a:xfrm>
          <a:prstGeom prst="rect">
            <a:avLst/>
          </a:prstGeom>
          <a:noFill/>
          <a:ln w="19050">
            <a:solidFill>
              <a:schemeClr val="bg1">
                <a:lumMod val="65000"/>
                <a:alpha val="63000"/>
              </a:schemeClr>
            </a:solidFill>
          </a:ln>
        </p:spPr>
        <p:txBody>
          <a:bodyPr vert="horz" anchor="ctr">
            <a:noAutofit/>
          </a:bodyPr>
          <a:lstStyle/>
          <a:p>
            <a:pPr marL="112713" indent="-171450" algn="l">
              <a:spcBef>
                <a:spcPts val="600"/>
              </a:spcBef>
              <a:buFont typeface="Arial" pitchFamily="34" charset="0"/>
              <a:buChar char="•"/>
            </a:pPr>
            <a:r>
              <a:rPr lang="en-US" sz="3000" dirty="0" smtClean="0">
                <a:solidFill>
                  <a:schemeClr val="tx1"/>
                </a:solidFill>
                <a:latin typeface="Calibri" pitchFamily="34" charset="0"/>
              </a:rPr>
              <a:t>The </a:t>
            </a:r>
            <a:r>
              <a:rPr lang="en-US" sz="3000" b="1" dirty="0" smtClean="0">
                <a:solidFill>
                  <a:schemeClr val="tx1"/>
                </a:solidFill>
                <a:latin typeface="Calibri" pitchFamily="34" charset="0"/>
              </a:rPr>
              <a:t>reliance on out-of-pocket household spending in SMU and HE is very high</a:t>
            </a:r>
          </a:p>
        </p:txBody>
      </p:sp>
      <p:sp>
        <p:nvSpPr>
          <p:cNvPr id="14" name="TextBox 13"/>
          <p:cNvSpPr txBox="1"/>
          <p:nvPr/>
        </p:nvSpPr>
        <p:spPr>
          <a:xfrm>
            <a:off x="3406056" y="8807622"/>
            <a:ext cx="5061766" cy="461665"/>
          </a:xfrm>
          <a:prstGeom prst="rect">
            <a:avLst/>
          </a:prstGeom>
          <a:noFill/>
        </p:spPr>
        <p:txBody>
          <a:bodyPr wrap="square" rtlCol="0">
            <a:spAutoFit/>
          </a:bodyPr>
          <a:lstStyle/>
          <a:p>
            <a:pPr algn="l"/>
            <a:r>
              <a:rPr lang="en-US" sz="1200" dirty="0" smtClean="0">
                <a:latin typeface="Calibri" pitchFamily="34" charset="0"/>
              </a:rPr>
              <a:t>Source: Public spending from </a:t>
            </a:r>
            <a:r>
              <a:rPr lang="en-US" sz="1200" dirty="0" err="1" smtClean="0">
                <a:latin typeface="Calibri" pitchFamily="34" charset="0"/>
              </a:rPr>
              <a:t>MoF</a:t>
            </a:r>
            <a:r>
              <a:rPr lang="en-US" sz="1200" dirty="0" smtClean="0">
                <a:latin typeface="Calibri" pitchFamily="34" charset="0"/>
              </a:rPr>
              <a:t> and SKID, Household spending from </a:t>
            </a:r>
            <a:r>
              <a:rPr lang="en-US" sz="1200" dirty="0" err="1" smtClean="0">
                <a:latin typeface="Calibri" pitchFamily="34" charset="0"/>
              </a:rPr>
              <a:t>Susenas</a:t>
            </a:r>
            <a:r>
              <a:rPr lang="en-US" sz="1200" dirty="0" smtClean="0">
                <a:latin typeface="Calibri" pitchFamily="34" charset="0"/>
              </a:rPr>
              <a:t>, </a:t>
            </a:r>
            <a:r>
              <a:rPr lang="en-US" sz="1200" i="1" dirty="0" smtClean="0">
                <a:latin typeface="Calibri" pitchFamily="34" charset="0"/>
              </a:rPr>
              <a:t>core </a:t>
            </a:r>
            <a:r>
              <a:rPr lang="en-US" sz="1200" dirty="0" smtClean="0">
                <a:latin typeface="Calibri" pitchFamily="34" charset="0"/>
              </a:rPr>
              <a:t>module</a:t>
            </a:r>
          </a:p>
        </p:txBody>
      </p:sp>
      <p:pic>
        <p:nvPicPr>
          <p:cNvPr id="16" name="Picture 15"/>
          <p:cNvPicPr>
            <a:picLocks noChangeAspect="1"/>
          </p:cNvPicPr>
          <p:nvPr/>
        </p:nvPicPr>
        <p:blipFill>
          <a:blip r:embed="rId4" cstate="print"/>
          <a:stretch>
            <a:fillRect/>
          </a:stretch>
        </p:blipFill>
        <p:spPr>
          <a:xfrm>
            <a:off x="3747955" y="4588768"/>
            <a:ext cx="5061766" cy="3930012"/>
          </a:xfrm>
          <a:prstGeom prst="rect">
            <a:avLst/>
          </a:prstGeom>
        </p:spPr>
      </p:pic>
    </p:spTree>
    <p:extLst>
      <p:ext uri="{BB962C8B-B14F-4D97-AF65-F5344CB8AC3E}">
        <p14:creationId xmlns:p14="http://schemas.microsoft.com/office/powerpoint/2010/main" val="310449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9" name="Group 7"/>
          <p:cNvGrpSpPr>
            <a:grpSpLocks/>
          </p:cNvGrpSpPr>
          <p:nvPr/>
        </p:nvGrpSpPr>
        <p:grpSpPr bwMode="auto">
          <a:xfrm>
            <a:off x="393700" y="350838"/>
            <a:ext cx="4445000" cy="1960562"/>
            <a:chOff x="0" y="0"/>
            <a:chExt cx="2800" cy="1234"/>
          </a:xfrm>
        </p:grpSpPr>
        <p:pic>
          <p:nvPicPr>
            <p:cNvPr id="2" name="Picture 4"/>
            <p:cNvPicPr>
              <a:picLocks noChangeAspect="1" noChangeArrowheads="1"/>
            </p:cNvPicPr>
            <p:nvPr/>
          </p:nvPicPr>
          <p:blipFill>
            <a:blip r:embed="rId3">
              <a:extLst>
                <a:ext uri="{28A0092B-C50C-407E-A947-70E740481C1C}">
                  <a14:useLocalDpi xmlns:a14="http://schemas.microsoft.com/office/drawing/2010/main" val="0"/>
                </a:ext>
              </a:extLst>
            </a:blip>
            <a:srcRect l="23508" t="8420" r="702" b="3159"/>
            <a:stretch>
              <a:fillRect/>
            </a:stretch>
          </p:blipFill>
          <p:spPr bwMode="auto">
            <a:xfrm>
              <a:off x="0" y="0"/>
              <a:ext cx="1347" cy="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3560" name="Line 5"/>
            <p:cNvSpPr>
              <a:spLocks noChangeShapeType="1"/>
            </p:cNvSpPr>
            <p:nvPr/>
          </p:nvSpPr>
          <p:spPr bwMode="auto">
            <a:xfrm rot="10800000" flipH="1">
              <a:off x="312" y="1142"/>
              <a:ext cx="2177" cy="2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3561" name="Rectangle 6"/>
            <p:cNvSpPr>
              <a:spLocks/>
            </p:cNvSpPr>
            <p:nvPr/>
          </p:nvSpPr>
          <p:spPr bwMode="auto">
            <a:xfrm>
              <a:off x="1456" y="554"/>
              <a:ext cx="1344"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4800">
                  <a:solidFill>
                    <a:srgbClr val="C97100"/>
                  </a:solidFill>
                  <a:ea typeface="MS PGothic" pitchFamily="34" charset="-128"/>
                </a:rPr>
                <a:t>school</a:t>
              </a:r>
            </a:p>
          </p:txBody>
        </p:sp>
      </p:grpSp>
      <p:sp>
        <p:nvSpPr>
          <p:cNvPr id="7" name="Rectangle 8"/>
          <p:cNvSpPr>
            <a:spLocks/>
          </p:cNvSpPr>
          <p:nvPr/>
        </p:nvSpPr>
        <p:spPr bwMode="auto">
          <a:xfrm>
            <a:off x="453728" y="2788568"/>
            <a:ext cx="8352928"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4000" dirty="0" smtClean="0">
                <a:solidFill>
                  <a:schemeClr val="tx1"/>
                </a:solidFill>
                <a:ea typeface="MS PGothic" pitchFamily="34" charset="-128"/>
              </a:rPr>
              <a:t>Questions for Research</a:t>
            </a:r>
            <a:endParaRPr lang="en-US" sz="4000" dirty="0">
              <a:solidFill>
                <a:schemeClr val="tx1"/>
              </a:solidFill>
              <a:ea typeface="MS PGothic" pitchFamily="34" charset="-128"/>
            </a:endParaRPr>
          </a:p>
        </p:txBody>
      </p:sp>
      <p:cxnSp>
        <p:nvCxnSpPr>
          <p:cNvPr id="8" name="Straight Connector 7"/>
          <p:cNvCxnSpPr/>
          <p:nvPr/>
        </p:nvCxnSpPr>
        <p:spPr bwMode="auto">
          <a:xfrm>
            <a:off x="381720" y="3868927"/>
            <a:ext cx="12241360" cy="0"/>
          </a:xfrm>
          <a:prstGeom prst="line">
            <a:avLst/>
          </a:prstGeom>
          <a:blipFill dpi="0" rotWithShape="0">
            <a:blip r:embed="rId4"/>
            <a:srcRect/>
            <a:tile tx="0" ty="0" sx="100000" sy="100000" flip="none" algn="tl"/>
          </a:blipFill>
          <a:ln w="38100" cap="flat" cmpd="sng" algn="ctr">
            <a:solidFill>
              <a:srgbClr val="C971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 name="Rectangle 8"/>
          <p:cNvSpPr>
            <a:spLocks/>
          </p:cNvSpPr>
          <p:nvPr/>
        </p:nvSpPr>
        <p:spPr bwMode="auto">
          <a:xfrm>
            <a:off x="1029792" y="4228489"/>
            <a:ext cx="11377264"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4000" dirty="0" smtClean="0">
                <a:solidFill>
                  <a:schemeClr val="tx1"/>
                </a:solidFill>
                <a:ea typeface="MS PGothic" pitchFamily="34" charset="-128"/>
              </a:rPr>
              <a:t>how do we increase transition to junior and senior secondary school for poorer students?</a:t>
            </a:r>
            <a:endParaRPr lang="en-US" sz="4000" dirty="0">
              <a:solidFill>
                <a:schemeClr val="tx1"/>
              </a:solidFill>
              <a:ea typeface="MS PGothic" pitchFamily="34" charset="-128"/>
            </a:endParaRPr>
          </a:p>
        </p:txBody>
      </p:sp>
      <p:sp>
        <p:nvSpPr>
          <p:cNvPr id="10" name="Rectangle 9"/>
          <p:cNvSpPr>
            <a:spLocks/>
          </p:cNvSpPr>
          <p:nvPr/>
        </p:nvSpPr>
        <p:spPr bwMode="auto">
          <a:xfrm>
            <a:off x="1029792" y="5812665"/>
            <a:ext cx="11377264"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4000" dirty="0" smtClean="0">
                <a:solidFill>
                  <a:schemeClr val="tx1"/>
                </a:solidFill>
                <a:ea typeface="MS PGothic" pitchFamily="34" charset="-128"/>
              </a:rPr>
              <a:t>how do we improve the quality of education?</a:t>
            </a:r>
            <a:endParaRPr lang="en-US" sz="4000" dirty="0">
              <a:solidFill>
                <a:schemeClr val="tx1"/>
              </a:solidFill>
              <a:ea typeface="MS PGothic" pitchFamily="34" charset="-128"/>
            </a:endParaRPr>
          </a:p>
        </p:txBody>
      </p:sp>
      <p:sp>
        <p:nvSpPr>
          <p:cNvPr id="12" name="Rectangle 11"/>
          <p:cNvSpPr>
            <a:spLocks/>
          </p:cNvSpPr>
          <p:nvPr/>
        </p:nvSpPr>
        <p:spPr bwMode="auto">
          <a:xfrm>
            <a:off x="1029792" y="7468849"/>
            <a:ext cx="11377264"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4000" dirty="0" smtClean="0">
                <a:solidFill>
                  <a:schemeClr val="tx1"/>
                </a:solidFill>
                <a:ea typeface="MS PGothic" pitchFamily="34" charset="-128"/>
              </a:rPr>
              <a:t>why is uptake of scholarships low, and how do we improve this?</a:t>
            </a:r>
            <a:endParaRPr lang="en-US" sz="4000" dirty="0">
              <a:solidFill>
                <a:schemeClr val="tx1"/>
              </a:solidFill>
              <a:ea typeface="MS PGothic" pitchFamily="34" charset="-128"/>
            </a:endParaRPr>
          </a:p>
        </p:txBody>
      </p:sp>
    </p:spTree>
    <p:extLst>
      <p:ext uri="{BB962C8B-B14F-4D97-AF65-F5344CB8AC3E}">
        <p14:creationId xmlns:p14="http://schemas.microsoft.com/office/powerpoint/2010/main" val="776589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80" name="Group 4"/>
          <p:cNvGrpSpPr>
            <a:grpSpLocks/>
          </p:cNvGrpSpPr>
          <p:nvPr/>
        </p:nvGrpSpPr>
        <p:grpSpPr bwMode="auto">
          <a:xfrm>
            <a:off x="266700" y="276225"/>
            <a:ext cx="4178300" cy="2124075"/>
            <a:chOff x="0" y="0"/>
            <a:chExt cx="2632" cy="1337"/>
          </a:xfrm>
        </p:grpSpPr>
        <p:pic>
          <p:nvPicPr>
            <p:cNvPr id="24586" name="Picture 1"/>
            <p:cNvPicPr>
              <a:picLocks noChangeAspect="1" noChangeArrowheads="1"/>
            </p:cNvPicPr>
            <p:nvPr/>
          </p:nvPicPr>
          <p:blipFill>
            <a:blip r:embed="rId3">
              <a:extLst>
                <a:ext uri="{28A0092B-C50C-407E-A947-70E740481C1C}">
                  <a14:useLocalDpi xmlns:a14="http://schemas.microsoft.com/office/drawing/2010/main" val="0"/>
                </a:ext>
              </a:extLst>
            </a:blip>
            <a:srcRect l="29948" t="13219" r="6250" b="8922"/>
            <a:stretch>
              <a:fillRect/>
            </a:stretch>
          </p:blipFill>
          <p:spPr bwMode="auto">
            <a:xfrm>
              <a:off x="0" y="0"/>
              <a:ext cx="1416"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4587" name="Line 2"/>
            <p:cNvSpPr>
              <a:spLocks noChangeShapeType="1"/>
            </p:cNvSpPr>
            <p:nvPr/>
          </p:nvSpPr>
          <p:spPr bwMode="auto">
            <a:xfrm rot="10800000" flipH="1">
              <a:off x="360" y="1241"/>
              <a:ext cx="2177" cy="2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4588" name="Rectangle 3"/>
            <p:cNvSpPr>
              <a:spLocks/>
            </p:cNvSpPr>
            <p:nvPr/>
          </p:nvSpPr>
          <p:spPr bwMode="auto">
            <a:xfrm>
              <a:off x="1504" y="657"/>
              <a:ext cx="1128"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4800">
                  <a:solidFill>
                    <a:srgbClr val="C97100"/>
                  </a:solidFill>
                  <a:ea typeface="MS PGothic" pitchFamily="34" charset="-128"/>
                </a:rPr>
                <a:t>work</a:t>
              </a:r>
            </a:p>
          </p:txBody>
        </p:sp>
      </p:grpSp>
      <p:sp>
        <p:nvSpPr>
          <p:cNvPr id="14" name="Rectangle 8"/>
          <p:cNvSpPr>
            <a:spLocks/>
          </p:cNvSpPr>
          <p:nvPr/>
        </p:nvSpPr>
        <p:spPr bwMode="auto">
          <a:xfrm>
            <a:off x="669752" y="2788568"/>
            <a:ext cx="5040560"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4000" dirty="0" smtClean="0">
                <a:solidFill>
                  <a:schemeClr val="tx1"/>
                </a:solidFill>
                <a:ea typeface="MS PGothic" pitchFamily="34" charset="-128"/>
              </a:rPr>
              <a:t>promotion</a:t>
            </a:r>
            <a:endParaRPr lang="en-US" sz="4000" dirty="0">
              <a:solidFill>
                <a:schemeClr val="tx1"/>
              </a:solidFill>
              <a:ea typeface="MS PGothic" pitchFamily="34" charset="-128"/>
            </a:endParaRPr>
          </a:p>
        </p:txBody>
      </p:sp>
      <p:sp>
        <p:nvSpPr>
          <p:cNvPr id="15" name="Rectangle 8"/>
          <p:cNvSpPr>
            <a:spLocks/>
          </p:cNvSpPr>
          <p:nvPr/>
        </p:nvSpPr>
        <p:spPr bwMode="auto">
          <a:xfrm>
            <a:off x="6934448" y="2788807"/>
            <a:ext cx="4608512"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4000" dirty="0" smtClean="0">
                <a:solidFill>
                  <a:schemeClr val="tx1"/>
                </a:solidFill>
                <a:ea typeface="MS PGothic" pitchFamily="34" charset="-128"/>
              </a:rPr>
              <a:t>protection</a:t>
            </a:r>
            <a:endParaRPr lang="en-US" sz="4000" dirty="0">
              <a:solidFill>
                <a:schemeClr val="tx1"/>
              </a:solidFill>
              <a:ea typeface="MS PGothic" pitchFamily="34" charset="-128"/>
            </a:endParaRPr>
          </a:p>
        </p:txBody>
      </p:sp>
      <p:cxnSp>
        <p:nvCxnSpPr>
          <p:cNvPr id="16" name="Straight Connector 15"/>
          <p:cNvCxnSpPr/>
          <p:nvPr/>
        </p:nvCxnSpPr>
        <p:spPr bwMode="auto">
          <a:xfrm>
            <a:off x="381720" y="3868927"/>
            <a:ext cx="12241360" cy="0"/>
          </a:xfrm>
          <a:prstGeom prst="line">
            <a:avLst/>
          </a:prstGeom>
          <a:blipFill dpi="0" rotWithShape="0">
            <a:blip r:embed="rId4"/>
            <a:srcRect/>
            <a:tile tx="0" ty="0" sx="100000" sy="100000" flip="none" algn="tl"/>
          </a:blipFill>
          <a:ln w="38100" cap="flat" cmpd="sng" algn="ctr">
            <a:solidFill>
              <a:srgbClr val="C971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7" name="Rectangle 8"/>
          <p:cNvSpPr>
            <a:spLocks/>
          </p:cNvSpPr>
          <p:nvPr/>
        </p:nvSpPr>
        <p:spPr bwMode="auto">
          <a:xfrm>
            <a:off x="381720" y="4660776"/>
            <a:ext cx="4680520"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r">
              <a:buClr>
                <a:srgbClr val="C97100"/>
              </a:buClr>
            </a:pPr>
            <a:r>
              <a:rPr lang="en-US" sz="3200" dirty="0">
                <a:solidFill>
                  <a:schemeClr val="tx1"/>
                </a:solidFill>
                <a:ea typeface="MS PGothic" pitchFamily="34" charset="-128"/>
              </a:rPr>
              <a:t>w</a:t>
            </a:r>
            <a:r>
              <a:rPr lang="en-US" sz="3200" dirty="0" smtClean="0">
                <a:solidFill>
                  <a:schemeClr val="tx1"/>
                </a:solidFill>
                <a:ea typeface="MS PGothic" pitchFamily="34" charset="-128"/>
              </a:rPr>
              <a:t>orkers are able to find “good” jobs (decent income, high productivity, social protection) </a:t>
            </a:r>
          </a:p>
        </p:txBody>
      </p:sp>
      <p:sp>
        <p:nvSpPr>
          <p:cNvPr id="18" name="Rectangle 8"/>
          <p:cNvSpPr>
            <a:spLocks/>
          </p:cNvSpPr>
          <p:nvPr/>
        </p:nvSpPr>
        <p:spPr bwMode="auto">
          <a:xfrm>
            <a:off x="7582520" y="4444752"/>
            <a:ext cx="5040560"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buClr>
                <a:srgbClr val="C97100"/>
              </a:buClr>
            </a:pPr>
            <a:r>
              <a:rPr lang="en-US" sz="3200" dirty="0">
                <a:solidFill>
                  <a:schemeClr val="tx1"/>
                </a:solidFill>
                <a:ea typeface="MS PGothic" pitchFamily="34" charset="-128"/>
              </a:rPr>
              <a:t>j</a:t>
            </a:r>
            <a:r>
              <a:rPr lang="en-US" sz="3200" dirty="0" smtClean="0">
                <a:solidFill>
                  <a:schemeClr val="tx1"/>
                </a:solidFill>
                <a:ea typeface="MS PGothic" pitchFamily="34" charset="-128"/>
              </a:rPr>
              <a:t>ob loss</a:t>
            </a:r>
          </a:p>
        </p:txBody>
      </p:sp>
      <p:sp>
        <p:nvSpPr>
          <p:cNvPr id="20" name="Rectangle 8"/>
          <p:cNvSpPr>
            <a:spLocks/>
          </p:cNvSpPr>
          <p:nvPr/>
        </p:nvSpPr>
        <p:spPr bwMode="auto">
          <a:xfrm>
            <a:off x="7582520" y="5668888"/>
            <a:ext cx="5040560"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buClr>
                <a:srgbClr val="C97100"/>
              </a:buClr>
            </a:pPr>
            <a:r>
              <a:rPr lang="en-US" sz="3200" dirty="0">
                <a:solidFill>
                  <a:schemeClr val="tx1"/>
                </a:solidFill>
                <a:ea typeface="MS PGothic" pitchFamily="34" charset="-128"/>
              </a:rPr>
              <a:t>c</a:t>
            </a:r>
            <a:r>
              <a:rPr lang="en-US" sz="3200" dirty="0" smtClean="0">
                <a:solidFill>
                  <a:schemeClr val="tx1"/>
                </a:solidFill>
                <a:ea typeface="MS PGothic" pitchFamily="34" charset="-128"/>
              </a:rPr>
              <a:t>rop failure</a:t>
            </a:r>
          </a:p>
        </p:txBody>
      </p:sp>
      <p:sp>
        <p:nvSpPr>
          <p:cNvPr id="22" name="Rectangle 8"/>
          <p:cNvSpPr>
            <a:spLocks/>
          </p:cNvSpPr>
          <p:nvPr/>
        </p:nvSpPr>
        <p:spPr bwMode="auto">
          <a:xfrm>
            <a:off x="7438504" y="7001601"/>
            <a:ext cx="5040560"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buClr>
                <a:srgbClr val="C97100"/>
              </a:buClr>
            </a:pPr>
            <a:r>
              <a:rPr lang="en-US" sz="3200" dirty="0" smtClean="0">
                <a:solidFill>
                  <a:schemeClr val="tx1"/>
                </a:solidFill>
                <a:ea typeface="MS PGothic" pitchFamily="34" charset="-128"/>
              </a:rPr>
              <a:t>accidents and injuries at work</a:t>
            </a:r>
          </a:p>
        </p:txBody>
      </p:sp>
      <p:sp>
        <p:nvSpPr>
          <p:cNvPr id="19" name="Rectangle 8"/>
          <p:cNvSpPr>
            <a:spLocks/>
          </p:cNvSpPr>
          <p:nvPr/>
        </p:nvSpPr>
        <p:spPr bwMode="auto">
          <a:xfrm>
            <a:off x="381720" y="6581653"/>
            <a:ext cx="4680520"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r">
              <a:buClr>
                <a:srgbClr val="C97100"/>
              </a:buClr>
            </a:pPr>
            <a:r>
              <a:rPr lang="en-US" sz="3200" dirty="0">
                <a:solidFill>
                  <a:schemeClr val="tx1"/>
                </a:solidFill>
                <a:ea typeface="MS PGothic" pitchFamily="34" charset="-128"/>
              </a:rPr>
              <a:t>e</a:t>
            </a:r>
            <a:r>
              <a:rPr lang="en-US" sz="3200" dirty="0" smtClean="0">
                <a:solidFill>
                  <a:schemeClr val="tx1"/>
                </a:solidFill>
                <a:ea typeface="MS PGothic" pitchFamily="34" charset="-128"/>
              </a:rPr>
              <a:t>ntrepreneurs are able to scale up their businesses</a:t>
            </a:r>
          </a:p>
        </p:txBody>
      </p:sp>
      <p:sp>
        <p:nvSpPr>
          <p:cNvPr id="23" name="Rectangle 8"/>
          <p:cNvSpPr>
            <a:spLocks/>
          </p:cNvSpPr>
          <p:nvPr/>
        </p:nvSpPr>
        <p:spPr bwMode="auto">
          <a:xfrm>
            <a:off x="165696" y="8045152"/>
            <a:ext cx="5014671"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r">
              <a:buClr>
                <a:srgbClr val="C97100"/>
              </a:buClr>
            </a:pPr>
            <a:r>
              <a:rPr lang="en-US" sz="3200" dirty="0">
                <a:solidFill>
                  <a:schemeClr val="tx1"/>
                </a:solidFill>
                <a:ea typeface="MS PGothic" pitchFamily="34" charset="-128"/>
              </a:rPr>
              <a:t>w</a:t>
            </a:r>
            <a:r>
              <a:rPr lang="en-US" sz="3200" dirty="0" smtClean="0">
                <a:solidFill>
                  <a:schemeClr val="tx1"/>
                </a:solidFill>
                <a:ea typeface="MS PGothic" pitchFamily="34" charset="-128"/>
              </a:rPr>
              <a:t>orkers can improve their skills sets to find better jobs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261695" y="412304"/>
            <a:ext cx="6361385" cy="1625600"/>
          </a:xfrm>
          <a:prstGeom prst="rect">
            <a:avLst/>
          </a:prstGeom>
        </p:spPr>
        <p:txBody>
          <a:bodyPr lIns="130046" tIns="65023" rIns="130046" bIns="65023">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rgbClr val="C97100"/>
                </a:solidFill>
                <a:latin typeface="Calibri" pitchFamily="34" charset="0"/>
              </a:rPr>
              <a:t>in </a:t>
            </a:r>
            <a:r>
              <a:rPr lang="en-US" dirty="0">
                <a:solidFill>
                  <a:srgbClr val="C97100"/>
                </a:solidFill>
                <a:latin typeface="Calibri" pitchFamily="34" charset="0"/>
              </a:rPr>
              <a:t>a highly informal labor market, the quality of jobs for most workers is low</a:t>
            </a:r>
            <a:endParaRPr lang="en-US" dirty="0">
              <a:solidFill>
                <a:srgbClr val="C97100"/>
              </a:solidFill>
            </a:endParaRPr>
          </a:p>
        </p:txBody>
      </p:sp>
      <p:grpSp>
        <p:nvGrpSpPr>
          <p:cNvPr id="8" name="Group 4"/>
          <p:cNvGrpSpPr>
            <a:grpSpLocks/>
          </p:cNvGrpSpPr>
          <p:nvPr/>
        </p:nvGrpSpPr>
        <p:grpSpPr bwMode="auto">
          <a:xfrm>
            <a:off x="266700" y="276225"/>
            <a:ext cx="4178300" cy="2124075"/>
            <a:chOff x="0" y="0"/>
            <a:chExt cx="2632" cy="1337"/>
          </a:xfrm>
        </p:grpSpPr>
        <p:pic>
          <p:nvPicPr>
            <p:cNvPr id="9" name="Picture 1"/>
            <p:cNvPicPr>
              <a:picLocks noChangeAspect="1" noChangeArrowheads="1"/>
            </p:cNvPicPr>
            <p:nvPr/>
          </p:nvPicPr>
          <p:blipFill>
            <a:blip r:embed="rId3">
              <a:extLst>
                <a:ext uri="{28A0092B-C50C-407E-A947-70E740481C1C}">
                  <a14:useLocalDpi xmlns:a14="http://schemas.microsoft.com/office/drawing/2010/main" val="0"/>
                </a:ext>
              </a:extLst>
            </a:blip>
            <a:srcRect l="29948" t="13219" r="6250" b="8922"/>
            <a:stretch>
              <a:fillRect/>
            </a:stretch>
          </p:blipFill>
          <p:spPr bwMode="auto">
            <a:xfrm>
              <a:off x="0" y="0"/>
              <a:ext cx="1416"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 name="Line 2"/>
            <p:cNvSpPr>
              <a:spLocks noChangeShapeType="1"/>
            </p:cNvSpPr>
            <p:nvPr/>
          </p:nvSpPr>
          <p:spPr bwMode="auto">
            <a:xfrm rot="10800000" flipH="1">
              <a:off x="360" y="1241"/>
              <a:ext cx="2177" cy="2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1" name="Rectangle 3"/>
            <p:cNvSpPr>
              <a:spLocks/>
            </p:cNvSpPr>
            <p:nvPr/>
          </p:nvSpPr>
          <p:spPr bwMode="auto">
            <a:xfrm>
              <a:off x="1504" y="657"/>
              <a:ext cx="1128"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4800">
                  <a:solidFill>
                    <a:srgbClr val="C97100"/>
                  </a:solidFill>
                  <a:ea typeface="MS PGothic" pitchFamily="34" charset="-128"/>
                </a:rPr>
                <a:t>work</a:t>
              </a:r>
            </a:p>
          </p:txBody>
        </p:sp>
      </p:grpSp>
      <p:graphicFrame>
        <p:nvGraphicFramePr>
          <p:cNvPr id="14" name="Chart 13"/>
          <p:cNvGraphicFramePr>
            <a:graphicFrameLocks/>
          </p:cNvGraphicFramePr>
          <p:nvPr>
            <p:extLst>
              <p:ext uri="{D42A27DB-BD31-4B8C-83A1-F6EECF244321}">
                <p14:modId xmlns:p14="http://schemas.microsoft.com/office/powerpoint/2010/main" val="1336284810"/>
              </p:ext>
            </p:extLst>
          </p:nvPr>
        </p:nvGraphicFramePr>
        <p:xfrm>
          <a:off x="4295612" y="2909870"/>
          <a:ext cx="8073037" cy="6112769"/>
        </p:xfrm>
        <a:graphic>
          <a:graphicData uri="http://schemas.openxmlformats.org/drawingml/2006/chart">
            <c:chart xmlns:c="http://schemas.openxmlformats.org/drawingml/2006/chart" xmlns:r="http://schemas.openxmlformats.org/officeDocument/2006/relationships" r:id="rId4"/>
          </a:graphicData>
        </a:graphic>
      </p:graphicFrame>
      <p:sp>
        <p:nvSpPr>
          <p:cNvPr id="15" name="Content Placeholder 2"/>
          <p:cNvSpPr txBox="1">
            <a:spLocks/>
          </p:cNvSpPr>
          <p:nvPr/>
        </p:nvSpPr>
        <p:spPr>
          <a:xfrm>
            <a:off x="866988" y="3576320"/>
            <a:ext cx="4144560" cy="4885615"/>
          </a:xfrm>
          <a:prstGeom prst="rect">
            <a:avLst/>
          </a:prstGeom>
        </p:spPr>
        <p:txBody>
          <a:bodyPr lIns="130046" tIns="65023" rIns="130046" bIns="65023">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707"/>
              </a:spcAft>
            </a:pPr>
            <a:r>
              <a:rPr lang="en-US" sz="2800" dirty="0"/>
              <a:t>The majority of workers are in the informal sector</a:t>
            </a:r>
          </a:p>
          <a:p>
            <a:pPr>
              <a:spcAft>
                <a:spcPts val="1707"/>
              </a:spcAft>
            </a:pPr>
            <a:r>
              <a:rPr lang="en-US" sz="2800" dirty="0"/>
              <a:t>Over 80 percent of formal workers do not have a contract. </a:t>
            </a:r>
          </a:p>
          <a:p>
            <a:pPr>
              <a:spcAft>
                <a:spcPts val="1707"/>
              </a:spcAft>
            </a:pPr>
            <a:r>
              <a:rPr lang="en-US" sz="2800" dirty="0"/>
              <a:t>Employees without contracts earn less and are less likely to receive any benefits.  </a:t>
            </a:r>
          </a:p>
          <a:p>
            <a:pPr lvl="1">
              <a:buFont typeface="Arial" pitchFamily="34" charset="0"/>
              <a:buNone/>
            </a:pPr>
            <a:endParaRPr lang="en-US" dirty="0"/>
          </a:p>
          <a:p>
            <a:pPr>
              <a:buFont typeface="Arial" pitchFamily="34" charset="0"/>
              <a:buNone/>
            </a:pPr>
            <a:endParaRPr lang="en-US" sz="2800" dirty="0"/>
          </a:p>
        </p:txBody>
      </p:sp>
      <p:sp>
        <p:nvSpPr>
          <p:cNvPr id="16" name="TextBox 15"/>
          <p:cNvSpPr txBox="1"/>
          <p:nvPr/>
        </p:nvSpPr>
        <p:spPr>
          <a:xfrm>
            <a:off x="11398944" y="9125272"/>
            <a:ext cx="1408928" cy="461665"/>
          </a:xfrm>
          <a:prstGeom prst="rect">
            <a:avLst/>
          </a:prstGeom>
          <a:noFill/>
        </p:spPr>
        <p:txBody>
          <a:bodyPr wrap="square" rtlCol="0">
            <a:spAutoFit/>
          </a:bodyPr>
          <a:lstStyle/>
          <a:p>
            <a:r>
              <a:rPr lang="en-US" sz="1200" dirty="0" smtClean="0">
                <a:solidFill>
                  <a:schemeClr val="tx1">
                    <a:lumMod val="50000"/>
                  </a:schemeClr>
                </a:solidFill>
                <a:latin typeface="Calibri" pitchFamily="34" charset="0"/>
              </a:rPr>
              <a:t>Source: Statistics Indonesia (BPS)</a:t>
            </a:r>
            <a:endParaRPr lang="en-US" sz="1200" dirty="0">
              <a:solidFill>
                <a:schemeClr val="tx1">
                  <a:lumMod val="50000"/>
                </a:schemeClr>
              </a:solidFill>
              <a:latin typeface="Calibri" pitchFamily="34" charset="0"/>
            </a:endParaRPr>
          </a:p>
        </p:txBody>
      </p:sp>
    </p:spTree>
    <p:extLst>
      <p:ext uri="{BB962C8B-B14F-4D97-AF65-F5344CB8AC3E}">
        <p14:creationId xmlns:p14="http://schemas.microsoft.com/office/powerpoint/2010/main" val="615482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638304" y="412304"/>
            <a:ext cx="7128792" cy="1625600"/>
          </a:xfrm>
          <a:prstGeom prst="rect">
            <a:avLst/>
          </a:prstGeom>
        </p:spPr>
        <p:txBody>
          <a:bodyPr lIns="130046" tIns="65023" rIns="130046" bIns="65023">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rgbClr val="C97100"/>
                </a:solidFill>
              </a:rPr>
              <a:t>productivity </a:t>
            </a:r>
            <a:r>
              <a:rPr lang="en-US" dirty="0">
                <a:solidFill>
                  <a:srgbClr val="C97100"/>
                </a:solidFill>
              </a:rPr>
              <a:t>is low because the vast majority of Indonesia’s firms are small</a:t>
            </a:r>
          </a:p>
        </p:txBody>
      </p:sp>
      <p:grpSp>
        <p:nvGrpSpPr>
          <p:cNvPr id="8" name="Group 4"/>
          <p:cNvGrpSpPr>
            <a:grpSpLocks/>
          </p:cNvGrpSpPr>
          <p:nvPr/>
        </p:nvGrpSpPr>
        <p:grpSpPr bwMode="auto">
          <a:xfrm>
            <a:off x="266700" y="276225"/>
            <a:ext cx="4178300" cy="2124075"/>
            <a:chOff x="0" y="0"/>
            <a:chExt cx="2632" cy="1337"/>
          </a:xfrm>
        </p:grpSpPr>
        <p:pic>
          <p:nvPicPr>
            <p:cNvPr id="9" name="Picture 1"/>
            <p:cNvPicPr>
              <a:picLocks noChangeAspect="1" noChangeArrowheads="1"/>
            </p:cNvPicPr>
            <p:nvPr/>
          </p:nvPicPr>
          <p:blipFill>
            <a:blip r:embed="rId3">
              <a:extLst>
                <a:ext uri="{28A0092B-C50C-407E-A947-70E740481C1C}">
                  <a14:useLocalDpi xmlns:a14="http://schemas.microsoft.com/office/drawing/2010/main" val="0"/>
                </a:ext>
              </a:extLst>
            </a:blip>
            <a:srcRect l="29948" t="13219" r="6250" b="8922"/>
            <a:stretch>
              <a:fillRect/>
            </a:stretch>
          </p:blipFill>
          <p:spPr bwMode="auto">
            <a:xfrm>
              <a:off x="0" y="0"/>
              <a:ext cx="1416"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 name="Line 2"/>
            <p:cNvSpPr>
              <a:spLocks noChangeShapeType="1"/>
            </p:cNvSpPr>
            <p:nvPr/>
          </p:nvSpPr>
          <p:spPr bwMode="auto">
            <a:xfrm rot="10800000" flipH="1">
              <a:off x="360" y="1241"/>
              <a:ext cx="2177" cy="2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1" name="Rectangle 3"/>
            <p:cNvSpPr>
              <a:spLocks/>
            </p:cNvSpPr>
            <p:nvPr/>
          </p:nvSpPr>
          <p:spPr bwMode="auto">
            <a:xfrm>
              <a:off x="1504" y="657"/>
              <a:ext cx="1128"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4800">
                  <a:solidFill>
                    <a:srgbClr val="C97100"/>
                  </a:solidFill>
                  <a:ea typeface="MS PGothic" pitchFamily="34" charset="-128"/>
                </a:rPr>
                <a:t>work</a:t>
              </a:r>
            </a:p>
          </p:txBody>
        </p:sp>
      </p:grpSp>
      <p:graphicFrame>
        <p:nvGraphicFramePr>
          <p:cNvPr id="14" name="Chart 13"/>
          <p:cNvGraphicFramePr/>
          <p:nvPr>
            <p:extLst>
              <p:ext uri="{D42A27DB-BD31-4B8C-83A1-F6EECF244321}">
                <p14:modId xmlns:p14="http://schemas.microsoft.com/office/powerpoint/2010/main" val="2784516603"/>
              </p:ext>
            </p:extLst>
          </p:nvPr>
        </p:nvGraphicFramePr>
        <p:xfrm>
          <a:off x="993422" y="2887154"/>
          <a:ext cx="10819271" cy="6288455"/>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p:cNvSpPr txBox="1"/>
          <p:nvPr/>
        </p:nvSpPr>
        <p:spPr>
          <a:xfrm>
            <a:off x="9217368" y="9197280"/>
            <a:ext cx="2977949" cy="276999"/>
          </a:xfrm>
          <a:prstGeom prst="rect">
            <a:avLst/>
          </a:prstGeom>
          <a:noFill/>
        </p:spPr>
        <p:txBody>
          <a:bodyPr wrap="none" rtlCol="0">
            <a:spAutoFit/>
          </a:bodyPr>
          <a:lstStyle/>
          <a:p>
            <a:r>
              <a:rPr lang="en-US" sz="1200" dirty="0" smtClean="0">
                <a:solidFill>
                  <a:srgbClr val="BFBFBF"/>
                </a:solidFill>
              </a:rPr>
              <a:t>Source: World Bank, Enterprise Survey, 2009 </a:t>
            </a:r>
            <a:endParaRPr lang="en-US" sz="1200" dirty="0">
              <a:solidFill>
                <a:srgbClr val="BFBFBF"/>
              </a:solidFill>
            </a:endParaRPr>
          </a:p>
        </p:txBody>
      </p:sp>
    </p:spTree>
    <p:extLst>
      <p:ext uri="{BB962C8B-B14F-4D97-AF65-F5344CB8AC3E}">
        <p14:creationId xmlns:p14="http://schemas.microsoft.com/office/powerpoint/2010/main" val="3604858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261695" y="412304"/>
            <a:ext cx="6361385" cy="1625600"/>
          </a:xfrm>
          <a:prstGeom prst="rect">
            <a:avLst/>
          </a:prstGeom>
        </p:spPr>
        <p:txBody>
          <a:bodyPr lIns="130046" tIns="65023" rIns="130046" bIns="65023">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rgbClr val="C97100"/>
                </a:solidFill>
              </a:rPr>
              <a:t>youth unemployment is high compared to regional neighbors</a:t>
            </a:r>
            <a:endParaRPr lang="en-US" dirty="0">
              <a:solidFill>
                <a:srgbClr val="C97100"/>
              </a:solidFill>
            </a:endParaRPr>
          </a:p>
        </p:txBody>
      </p:sp>
      <p:grpSp>
        <p:nvGrpSpPr>
          <p:cNvPr id="8" name="Group 4"/>
          <p:cNvGrpSpPr>
            <a:grpSpLocks/>
          </p:cNvGrpSpPr>
          <p:nvPr/>
        </p:nvGrpSpPr>
        <p:grpSpPr bwMode="auto">
          <a:xfrm>
            <a:off x="266700" y="276225"/>
            <a:ext cx="4178300" cy="2124075"/>
            <a:chOff x="0" y="0"/>
            <a:chExt cx="2632" cy="1337"/>
          </a:xfrm>
        </p:grpSpPr>
        <p:pic>
          <p:nvPicPr>
            <p:cNvPr id="9" name="Picture 1"/>
            <p:cNvPicPr>
              <a:picLocks noChangeAspect="1" noChangeArrowheads="1"/>
            </p:cNvPicPr>
            <p:nvPr/>
          </p:nvPicPr>
          <p:blipFill>
            <a:blip r:embed="rId3">
              <a:extLst>
                <a:ext uri="{28A0092B-C50C-407E-A947-70E740481C1C}">
                  <a14:useLocalDpi xmlns:a14="http://schemas.microsoft.com/office/drawing/2010/main" val="0"/>
                </a:ext>
              </a:extLst>
            </a:blip>
            <a:srcRect l="29948" t="13219" r="6250" b="8922"/>
            <a:stretch>
              <a:fillRect/>
            </a:stretch>
          </p:blipFill>
          <p:spPr bwMode="auto">
            <a:xfrm>
              <a:off x="0" y="0"/>
              <a:ext cx="1416"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 name="Line 2"/>
            <p:cNvSpPr>
              <a:spLocks noChangeShapeType="1"/>
            </p:cNvSpPr>
            <p:nvPr/>
          </p:nvSpPr>
          <p:spPr bwMode="auto">
            <a:xfrm rot="10800000" flipH="1">
              <a:off x="360" y="1241"/>
              <a:ext cx="2177" cy="2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1" name="Rectangle 3"/>
            <p:cNvSpPr>
              <a:spLocks/>
            </p:cNvSpPr>
            <p:nvPr/>
          </p:nvSpPr>
          <p:spPr bwMode="auto">
            <a:xfrm>
              <a:off x="1504" y="657"/>
              <a:ext cx="1128"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4800">
                  <a:solidFill>
                    <a:srgbClr val="C97100"/>
                  </a:solidFill>
                  <a:ea typeface="MS PGothic" pitchFamily="34" charset="-128"/>
                </a:rPr>
                <a:t>work</a:t>
              </a:r>
            </a:p>
          </p:txBody>
        </p:sp>
      </p:grpSp>
      <p:sp>
        <p:nvSpPr>
          <p:cNvPr id="12" name="TextBox 11"/>
          <p:cNvSpPr txBox="1"/>
          <p:nvPr/>
        </p:nvSpPr>
        <p:spPr>
          <a:xfrm>
            <a:off x="4114800" y="3017331"/>
            <a:ext cx="8004224" cy="400110"/>
          </a:xfrm>
          <a:prstGeom prst="rect">
            <a:avLst/>
          </a:prstGeom>
          <a:noFill/>
        </p:spPr>
        <p:txBody>
          <a:bodyPr wrap="square" rtlCol="0">
            <a:spAutoFit/>
          </a:bodyPr>
          <a:lstStyle/>
          <a:p>
            <a:pPr algn="l" rtl="0"/>
            <a:r>
              <a:rPr lang="id" sz="2000" b="1" i="0" u="none" dirty="0">
                <a:latin typeface="Calibri" pitchFamily="34" charset="0"/>
              </a:rPr>
              <a:t>Tingkat pengangguran kaum muda (% dari angkatan kerja berusia 15-24)</a:t>
            </a:r>
            <a:endParaRPr lang="id" sz="2000" b="1" dirty="0">
              <a:latin typeface="Calibri" pitchFamily="34" charset="0"/>
            </a:endParaRPr>
          </a:p>
        </p:txBody>
      </p:sp>
      <p:graphicFrame>
        <p:nvGraphicFramePr>
          <p:cNvPr id="13" name="Chart 12"/>
          <p:cNvGraphicFramePr>
            <a:graphicFrameLocks/>
          </p:cNvGraphicFramePr>
          <p:nvPr>
            <p:extLst>
              <p:ext uri="{D42A27DB-BD31-4B8C-83A1-F6EECF244321}">
                <p14:modId xmlns:p14="http://schemas.microsoft.com/office/powerpoint/2010/main" val="1757217110"/>
              </p:ext>
            </p:extLst>
          </p:nvPr>
        </p:nvGraphicFramePr>
        <p:xfrm>
          <a:off x="3581400" y="3336032"/>
          <a:ext cx="8825656" cy="60772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06074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80" name="Group 4"/>
          <p:cNvGrpSpPr>
            <a:grpSpLocks/>
          </p:cNvGrpSpPr>
          <p:nvPr/>
        </p:nvGrpSpPr>
        <p:grpSpPr bwMode="auto">
          <a:xfrm>
            <a:off x="266700" y="276225"/>
            <a:ext cx="4178300" cy="2124075"/>
            <a:chOff x="0" y="0"/>
            <a:chExt cx="2632" cy="1337"/>
          </a:xfrm>
        </p:grpSpPr>
        <p:pic>
          <p:nvPicPr>
            <p:cNvPr id="24586" name="Picture 1"/>
            <p:cNvPicPr>
              <a:picLocks noChangeAspect="1" noChangeArrowheads="1"/>
            </p:cNvPicPr>
            <p:nvPr/>
          </p:nvPicPr>
          <p:blipFill>
            <a:blip r:embed="rId3">
              <a:extLst>
                <a:ext uri="{28A0092B-C50C-407E-A947-70E740481C1C}">
                  <a14:useLocalDpi xmlns:a14="http://schemas.microsoft.com/office/drawing/2010/main" val="0"/>
                </a:ext>
              </a:extLst>
            </a:blip>
            <a:srcRect l="29948" t="13219" r="6250" b="8922"/>
            <a:stretch>
              <a:fillRect/>
            </a:stretch>
          </p:blipFill>
          <p:spPr bwMode="auto">
            <a:xfrm>
              <a:off x="0" y="0"/>
              <a:ext cx="1416"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4587" name="Line 2"/>
            <p:cNvSpPr>
              <a:spLocks noChangeShapeType="1"/>
            </p:cNvSpPr>
            <p:nvPr/>
          </p:nvSpPr>
          <p:spPr bwMode="auto">
            <a:xfrm rot="10800000" flipH="1">
              <a:off x="360" y="1241"/>
              <a:ext cx="2177" cy="2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4588" name="Rectangle 3"/>
            <p:cNvSpPr>
              <a:spLocks/>
            </p:cNvSpPr>
            <p:nvPr/>
          </p:nvSpPr>
          <p:spPr bwMode="auto">
            <a:xfrm>
              <a:off x="1504" y="657"/>
              <a:ext cx="1128"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4800">
                  <a:solidFill>
                    <a:srgbClr val="C97100"/>
                  </a:solidFill>
                  <a:ea typeface="MS PGothic" pitchFamily="34" charset="-128"/>
                </a:rPr>
                <a:t>work</a:t>
              </a:r>
            </a:p>
          </p:txBody>
        </p:sp>
      </p:grpSp>
      <p:sp>
        <p:nvSpPr>
          <p:cNvPr id="7" name="Rectangle 8"/>
          <p:cNvSpPr>
            <a:spLocks/>
          </p:cNvSpPr>
          <p:nvPr/>
        </p:nvSpPr>
        <p:spPr bwMode="auto">
          <a:xfrm>
            <a:off x="453728" y="2788568"/>
            <a:ext cx="8352928"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4000" dirty="0" smtClean="0">
                <a:solidFill>
                  <a:schemeClr val="tx1"/>
                </a:solidFill>
                <a:ea typeface="MS PGothic" pitchFamily="34" charset="-128"/>
              </a:rPr>
              <a:t>Questions for Research</a:t>
            </a:r>
            <a:endParaRPr lang="en-US" sz="4000" dirty="0">
              <a:solidFill>
                <a:schemeClr val="tx1"/>
              </a:solidFill>
              <a:ea typeface="MS PGothic" pitchFamily="34" charset="-128"/>
            </a:endParaRPr>
          </a:p>
        </p:txBody>
      </p:sp>
      <p:cxnSp>
        <p:nvCxnSpPr>
          <p:cNvPr id="8" name="Straight Connector 7"/>
          <p:cNvCxnSpPr/>
          <p:nvPr/>
        </p:nvCxnSpPr>
        <p:spPr bwMode="auto">
          <a:xfrm>
            <a:off x="381720" y="3868927"/>
            <a:ext cx="12241360" cy="0"/>
          </a:xfrm>
          <a:prstGeom prst="line">
            <a:avLst/>
          </a:prstGeom>
          <a:blipFill dpi="0" rotWithShape="0">
            <a:blip r:embed="rId4"/>
            <a:srcRect/>
            <a:tile tx="0" ty="0" sx="100000" sy="100000" flip="none" algn="tl"/>
          </a:blipFill>
          <a:ln w="38100" cap="flat" cmpd="sng" algn="ctr">
            <a:solidFill>
              <a:srgbClr val="C971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 name="Rectangle 8"/>
          <p:cNvSpPr>
            <a:spLocks/>
          </p:cNvSpPr>
          <p:nvPr/>
        </p:nvSpPr>
        <p:spPr bwMode="auto">
          <a:xfrm>
            <a:off x="1029792" y="4228489"/>
            <a:ext cx="11377264"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4000" dirty="0">
                <a:solidFill>
                  <a:schemeClr val="tx1"/>
                </a:solidFill>
                <a:ea typeface="MS PGothic" pitchFamily="34" charset="-128"/>
              </a:rPr>
              <a:t>w</a:t>
            </a:r>
            <a:r>
              <a:rPr lang="en-US" sz="4000" dirty="0" smtClean="0">
                <a:solidFill>
                  <a:schemeClr val="tx1"/>
                </a:solidFill>
                <a:ea typeface="MS PGothic" pitchFamily="34" charset="-128"/>
              </a:rPr>
              <a:t>hat are the main barriers to the creation of “good” jobs in Indonesia</a:t>
            </a:r>
            <a:endParaRPr lang="en-US" sz="4000" dirty="0">
              <a:solidFill>
                <a:schemeClr val="tx1"/>
              </a:solidFill>
              <a:ea typeface="MS PGothic" pitchFamily="34" charset="-128"/>
            </a:endParaRPr>
          </a:p>
        </p:txBody>
      </p:sp>
      <p:sp>
        <p:nvSpPr>
          <p:cNvPr id="10" name="Rectangle 9"/>
          <p:cNvSpPr>
            <a:spLocks/>
          </p:cNvSpPr>
          <p:nvPr/>
        </p:nvSpPr>
        <p:spPr bwMode="auto">
          <a:xfrm>
            <a:off x="1029792" y="5812665"/>
            <a:ext cx="11377264"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4000" dirty="0" smtClean="0">
                <a:solidFill>
                  <a:schemeClr val="tx1"/>
                </a:solidFill>
                <a:ea typeface="MS PGothic" pitchFamily="34" charset="-128"/>
              </a:rPr>
              <a:t>why do firms and unions underinvest in skills training?</a:t>
            </a:r>
            <a:endParaRPr lang="en-US" sz="4000" dirty="0">
              <a:solidFill>
                <a:schemeClr val="tx1"/>
              </a:solidFill>
              <a:ea typeface="MS PGothic" pitchFamily="34" charset="-128"/>
            </a:endParaRPr>
          </a:p>
        </p:txBody>
      </p:sp>
      <p:sp>
        <p:nvSpPr>
          <p:cNvPr id="11" name="Rectangle 10"/>
          <p:cNvSpPr>
            <a:spLocks/>
          </p:cNvSpPr>
          <p:nvPr/>
        </p:nvSpPr>
        <p:spPr bwMode="auto">
          <a:xfrm>
            <a:off x="1029792" y="7396841"/>
            <a:ext cx="11377264"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4000" dirty="0" smtClean="0">
                <a:solidFill>
                  <a:schemeClr val="tx1"/>
                </a:solidFill>
                <a:ea typeface="MS PGothic" pitchFamily="34" charset="-128"/>
              </a:rPr>
              <a:t>What causes the glass ceiling on firm size, which prevents the growth of medium and large firms?</a:t>
            </a:r>
            <a:endParaRPr lang="en-US" sz="4000" dirty="0">
              <a:solidFill>
                <a:schemeClr val="tx1"/>
              </a:solidFill>
              <a:ea typeface="MS PGothic" pitchFamily="34" charset="-128"/>
            </a:endParaRPr>
          </a:p>
        </p:txBody>
      </p:sp>
    </p:spTree>
    <p:extLst>
      <p:ext uri="{BB962C8B-B14F-4D97-AF65-F5344CB8AC3E}">
        <p14:creationId xmlns:p14="http://schemas.microsoft.com/office/powerpoint/2010/main" val="2226433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51166468"/>
              </p:ext>
            </p:extLst>
          </p:nvPr>
        </p:nvGraphicFramePr>
        <p:xfrm>
          <a:off x="1173808" y="3398068"/>
          <a:ext cx="10225136" cy="5727204"/>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2887138" y="2788568"/>
            <a:ext cx="700390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5">
                    <a:lumMod val="40000"/>
                    <a:lumOff val="60000"/>
                  </a:schemeClr>
                </a:solidFill>
              </a:rPr>
              <a:t>Poverty Headcount Rate in Indonesia</a:t>
            </a:r>
          </a:p>
        </p:txBody>
      </p:sp>
      <p:sp>
        <p:nvSpPr>
          <p:cNvPr id="7" name="Rounded Rectangular Callout 6"/>
          <p:cNvSpPr/>
          <p:nvPr/>
        </p:nvSpPr>
        <p:spPr>
          <a:xfrm>
            <a:off x="2852416" y="5812904"/>
            <a:ext cx="2290676" cy="1046684"/>
          </a:xfrm>
          <a:prstGeom prst="wedgeRoundRectCallout">
            <a:avLst>
              <a:gd name="adj1" fmla="val -40601"/>
              <a:gd name="adj2" fmla="val -145734"/>
              <a:gd name="adj3" fmla="val 1666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latin typeface="Calibri" pitchFamily="34" charset="0"/>
                <a:cs typeface="Calibri" pitchFamily="34" charset="0"/>
              </a:rPr>
              <a:t>Asian Financial Crisis</a:t>
            </a:r>
            <a:endParaRPr lang="en-US" sz="2000" b="1" dirty="0">
              <a:solidFill>
                <a:srgbClr val="FFFF00"/>
              </a:solidFill>
              <a:latin typeface="Calibri" pitchFamily="34" charset="0"/>
              <a:cs typeface="Calibri" pitchFamily="34" charset="0"/>
            </a:endParaRPr>
          </a:p>
        </p:txBody>
      </p:sp>
      <p:sp>
        <p:nvSpPr>
          <p:cNvPr id="8" name="Rounded Rectangular Callout 7"/>
          <p:cNvSpPr/>
          <p:nvPr/>
        </p:nvSpPr>
        <p:spPr>
          <a:xfrm>
            <a:off x="7366496" y="4156720"/>
            <a:ext cx="1893900" cy="982216"/>
          </a:xfrm>
          <a:prstGeom prst="wedgeRoundRectCallout">
            <a:avLst>
              <a:gd name="adj1" fmla="val -36179"/>
              <a:gd name="adj2" fmla="val 84334"/>
              <a:gd name="adj3" fmla="val 1666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latin typeface="Calibri" pitchFamily="34" charset="0"/>
                <a:cs typeface="Calibri" pitchFamily="34" charset="0"/>
              </a:rPr>
              <a:t>Global Food and Fuel Crisis</a:t>
            </a:r>
            <a:endParaRPr lang="en-US" sz="2000" b="1" dirty="0">
              <a:solidFill>
                <a:srgbClr val="FFFF00"/>
              </a:solidFill>
              <a:latin typeface="Calibri" pitchFamily="34" charset="0"/>
              <a:cs typeface="Calibri" pitchFamily="34" charset="0"/>
            </a:endParaRPr>
          </a:p>
        </p:txBody>
      </p:sp>
      <p:sp>
        <p:nvSpPr>
          <p:cNvPr id="9" name="Rounded Rectangular Callout 8"/>
          <p:cNvSpPr/>
          <p:nvPr/>
        </p:nvSpPr>
        <p:spPr>
          <a:xfrm>
            <a:off x="6862440" y="6532984"/>
            <a:ext cx="2028056" cy="1080120"/>
          </a:xfrm>
          <a:prstGeom prst="wedgeRoundRectCallout">
            <a:avLst>
              <a:gd name="adj1" fmla="val 80684"/>
              <a:gd name="adj2" fmla="val -67739"/>
              <a:gd name="adj3" fmla="val 1666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latin typeface="Calibri" pitchFamily="34" charset="0"/>
                <a:cs typeface="Calibri" pitchFamily="34" charset="0"/>
              </a:rPr>
              <a:t>Global Financial Crisis</a:t>
            </a:r>
            <a:endParaRPr lang="en-US" sz="2000" b="1" dirty="0">
              <a:solidFill>
                <a:srgbClr val="FFFF00"/>
              </a:solidFill>
              <a:latin typeface="Calibri" pitchFamily="34" charset="0"/>
              <a:cs typeface="Calibri" pitchFamily="34" charset="0"/>
            </a:endParaRPr>
          </a:p>
        </p:txBody>
      </p:sp>
      <p:sp>
        <p:nvSpPr>
          <p:cNvPr id="10" name="TextBox 9"/>
          <p:cNvSpPr txBox="1"/>
          <p:nvPr/>
        </p:nvSpPr>
        <p:spPr>
          <a:xfrm>
            <a:off x="741760" y="212451"/>
            <a:ext cx="11830992" cy="980728"/>
          </a:xfrm>
          <a:prstGeom prst="rect">
            <a:avLst/>
          </a:prstGeom>
          <a:noFill/>
        </p:spPr>
        <p:txBody>
          <a:bodyPr wrap="square" rtlCol="0">
            <a:noAutofit/>
          </a:bodyPr>
          <a:lstStyle/>
          <a:p>
            <a:r>
              <a:rPr lang="en-US" sz="3600" b="1" dirty="0" smtClean="0">
                <a:solidFill>
                  <a:srgbClr val="FFC000"/>
                </a:solidFill>
              </a:rPr>
              <a:t>Poverty in Indonesia has halved in the last 15 years, but reduction is slowing as the remaining poor </a:t>
            </a:r>
          </a:p>
          <a:p>
            <a:r>
              <a:rPr lang="en-US" sz="3600" b="1" dirty="0" smtClean="0">
                <a:solidFill>
                  <a:srgbClr val="FFC000"/>
                </a:solidFill>
              </a:rPr>
              <a:t>are harder and harder to reach</a:t>
            </a:r>
            <a:endParaRPr lang="en-US" sz="3600" b="1" dirty="0">
              <a:solidFill>
                <a:srgbClr val="FFC000"/>
              </a:solidFill>
            </a:endParaRPr>
          </a:p>
        </p:txBody>
      </p:sp>
    </p:spTree>
    <p:extLst>
      <p:ext uri="{BB962C8B-B14F-4D97-AF65-F5344CB8AC3E}">
        <p14:creationId xmlns:p14="http://schemas.microsoft.com/office/powerpoint/2010/main" val="4101040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8" name="Group 8"/>
          <p:cNvGrpSpPr>
            <a:grpSpLocks/>
          </p:cNvGrpSpPr>
          <p:nvPr/>
        </p:nvGrpSpPr>
        <p:grpSpPr bwMode="auto">
          <a:xfrm>
            <a:off x="457200" y="254000"/>
            <a:ext cx="5207000" cy="2311400"/>
            <a:chOff x="0" y="0"/>
            <a:chExt cx="3280" cy="1456"/>
          </a:xfrm>
        </p:grpSpPr>
        <p:pic>
          <p:nvPicPr>
            <p:cNvPr id="2" name="Picture 5"/>
            <p:cNvPicPr>
              <a:picLocks noChangeAspect="1" noChangeArrowheads="1"/>
            </p:cNvPicPr>
            <p:nvPr/>
          </p:nvPicPr>
          <p:blipFill>
            <a:blip r:embed="rId3">
              <a:extLst>
                <a:ext uri="{28A0092B-C50C-407E-A947-70E740481C1C}">
                  <a14:useLocalDpi xmlns:a14="http://schemas.microsoft.com/office/drawing/2010/main" val="0"/>
                </a:ext>
              </a:extLst>
            </a:blip>
            <a:srcRect l="29901" t="5515" r="16666" b="20587"/>
            <a:stretch>
              <a:fillRect/>
            </a:stretch>
          </p:blipFill>
          <p:spPr bwMode="auto">
            <a:xfrm>
              <a:off x="0" y="0"/>
              <a:ext cx="1292" cy="1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5609" name="Line 6"/>
            <p:cNvSpPr>
              <a:spLocks noChangeShapeType="1"/>
            </p:cNvSpPr>
            <p:nvPr/>
          </p:nvSpPr>
          <p:spPr bwMode="auto">
            <a:xfrm>
              <a:off x="40" y="1327"/>
              <a:ext cx="2029" cy="1"/>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5610" name="Rectangle 7"/>
            <p:cNvSpPr>
              <a:spLocks/>
            </p:cNvSpPr>
            <p:nvPr/>
          </p:nvSpPr>
          <p:spPr bwMode="auto">
            <a:xfrm>
              <a:off x="1328" y="776"/>
              <a:ext cx="1952"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4800">
                  <a:solidFill>
                    <a:srgbClr val="C97100"/>
                  </a:solidFill>
                  <a:ea typeface="MS PGothic" pitchFamily="34" charset="-128"/>
                </a:rPr>
                <a:t>family</a:t>
              </a:r>
            </a:p>
          </p:txBody>
        </p:sp>
      </p:grpSp>
      <p:sp>
        <p:nvSpPr>
          <p:cNvPr id="12" name="Rectangle 8"/>
          <p:cNvSpPr>
            <a:spLocks/>
          </p:cNvSpPr>
          <p:nvPr/>
        </p:nvSpPr>
        <p:spPr bwMode="auto">
          <a:xfrm>
            <a:off x="669752" y="2788568"/>
            <a:ext cx="5040560"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4000" dirty="0" smtClean="0">
                <a:solidFill>
                  <a:schemeClr val="tx1"/>
                </a:solidFill>
                <a:ea typeface="MS PGothic" pitchFamily="34" charset="-128"/>
              </a:rPr>
              <a:t>promotion</a:t>
            </a:r>
            <a:endParaRPr lang="en-US" sz="4000" dirty="0">
              <a:solidFill>
                <a:schemeClr val="tx1"/>
              </a:solidFill>
              <a:ea typeface="MS PGothic" pitchFamily="34" charset="-128"/>
            </a:endParaRPr>
          </a:p>
        </p:txBody>
      </p:sp>
      <p:sp>
        <p:nvSpPr>
          <p:cNvPr id="13" name="Rectangle 8"/>
          <p:cNvSpPr>
            <a:spLocks/>
          </p:cNvSpPr>
          <p:nvPr/>
        </p:nvSpPr>
        <p:spPr bwMode="auto">
          <a:xfrm>
            <a:off x="6934448" y="2788807"/>
            <a:ext cx="4608512"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4000" dirty="0" smtClean="0">
                <a:solidFill>
                  <a:schemeClr val="tx1"/>
                </a:solidFill>
                <a:ea typeface="MS PGothic" pitchFamily="34" charset="-128"/>
              </a:rPr>
              <a:t>protection</a:t>
            </a:r>
            <a:endParaRPr lang="en-US" sz="4000" dirty="0">
              <a:solidFill>
                <a:schemeClr val="tx1"/>
              </a:solidFill>
              <a:ea typeface="MS PGothic" pitchFamily="34" charset="-128"/>
            </a:endParaRPr>
          </a:p>
        </p:txBody>
      </p:sp>
      <p:cxnSp>
        <p:nvCxnSpPr>
          <p:cNvPr id="14" name="Straight Connector 13"/>
          <p:cNvCxnSpPr/>
          <p:nvPr/>
        </p:nvCxnSpPr>
        <p:spPr bwMode="auto">
          <a:xfrm>
            <a:off x="381720" y="3868927"/>
            <a:ext cx="12241360" cy="0"/>
          </a:xfrm>
          <a:prstGeom prst="line">
            <a:avLst/>
          </a:prstGeom>
          <a:blipFill dpi="0" rotWithShape="0">
            <a:blip r:embed="rId4"/>
            <a:srcRect/>
            <a:tile tx="0" ty="0" sx="100000" sy="100000" flip="none" algn="tl"/>
          </a:blipFill>
          <a:ln w="38100" cap="flat" cmpd="sng" algn="ctr">
            <a:solidFill>
              <a:srgbClr val="C971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 name="Rectangle 8"/>
          <p:cNvSpPr>
            <a:spLocks/>
          </p:cNvSpPr>
          <p:nvPr/>
        </p:nvSpPr>
        <p:spPr bwMode="auto">
          <a:xfrm>
            <a:off x="381720" y="5740657"/>
            <a:ext cx="4680520"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r">
              <a:buClr>
                <a:srgbClr val="C97100"/>
              </a:buClr>
            </a:pPr>
            <a:r>
              <a:rPr lang="en-US" sz="3200" dirty="0" smtClean="0">
                <a:solidFill>
                  <a:schemeClr val="tx1"/>
                </a:solidFill>
                <a:ea typeface="MS PGothic" pitchFamily="34" charset="-128"/>
              </a:rPr>
              <a:t>healthy mothers having healthy children</a:t>
            </a:r>
          </a:p>
        </p:txBody>
      </p:sp>
      <p:sp>
        <p:nvSpPr>
          <p:cNvPr id="16" name="Rectangle 8"/>
          <p:cNvSpPr>
            <a:spLocks/>
          </p:cNvSpPr>
          <p:nvPr/>
        </p:nvSpPr>
        <p:spPr bwMode="auto">
          <a:xfrm>
            <a:off x="7582520" y="4948569"/>
            <a:ext cx="5040560"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buClr>
                <a:srgbClr val="C97100"/>
              </a:buClr>
            </a:pPr>
            <a:r>
              <a:rPr lang="en-US" sz="3200" dirty="0" smtClean="0">
                <a:solidFill>
                  <a:schemeClr val="tx1"/>
                </a:solidFill>
                <a:ea typeface="MS PGothic" pitchFamily="34" charset="-128"/>
              </a:rPr>
              <a:t>mothers have a safe childbirth</a:t>
            </a:r>
          </a:p>
        </p:txBody>
      </p:sp>
      <p:sp>
        <p:nvSpPr>
          <p:cNvPr id="17" name="Rectangle 8"/>
          <p:cNvSpPr>
            <a:spLocks/>
          </p:cNvSpPr>
          <p:nvPr/>
        </p:nvSpPr>
        <p:spPr bwMode="auto">
          <a:xfrm>
            <a:off x="7582520" y="6964793"/>
            <a:ext cx="5040560"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buClr>
                <a:srgbClr val="C97100"/>
              </a:buClr>
            </a:pPr>
            <a:r>
              <a:rPr lang="en-US" sz="3200" dirty="0" smtClean="0">
                <a:solidFill>
                  <a:schemeClr val="tx1"/>
                </a:solidFill>
                <a:ea typeface="MS PGothic" pitchFamily="34" charset="-128"/>
              </a:rPr>
              <a:t>children do not die at birth or infancy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p:cNvSpPr>
          <p:nvPr/>
        </p:nvSpPr>
        <p:spPr bwMode="auto">
          <a:xfrm>
            <a:off x="7450138" y="8448675"/>
            <a:ext cx="10287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1800">
                <a:solidFill>
                  <a:schemeClr val="tx1"/>
                </a:solidFill>
                <a:ea typeface="MS PGothic" pitchFamily="34" charset="-128"/>
              </a:rPr>
              <a:t>Indonesia</a:t>
            </a:r>
          </a:p>
        </p:txBody>
      </p:sp>
      <p:sp>
        <p:nvSpPr>
          <p:cNvPr id="25602" name="Rectangle 2"/>
          <p:cNvSpPr>
            <a:spLocks/>
          </p:cNvSpPr>
          <p:nvPr/>
        </p:nvSpPr>
        <p:spPr bwMode="auto">
          <a:xfrm>
            <a:off x="8682038" y="8440738"/>
            <a:ext cx="6477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1800">
                <a:solidFill>
                  <a:schemeClr val="tx1"/>
                </a:solidFill>
                <a:ea typeface="MS PGothic" pitchFamily="34" charset="-128"/>
              </a:rPr>
              <a:t>Brazil</a:t>
            </a:r>
          </a:p>
        </p:txBody>
      </p:sp>
      <p:sp>
        <p:nvSpPr>
          <p:cNvPr id="25603" name="Rectangle 3"/>
          <p:cNvSpPr>
            <a:spLocks/>
          </p:cNvSpPr>
          <p:nvPr/>
        </p:nvSpPr>
        <p:spPr bwMode="auto">
          <a:xfrm>
            <a:off x="9763125" y="8448675"/>
            <a:ext cx="7112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1800">
                <a:solidFill>
                  <a:schemeClr val="tx1"/>
                </a:solidFill>
                <a:ea typeface="MS PGothic" pitchFamily="34" charset="-128"/>
              </a:rPr>
              <a:t>China</a:t>
            </a:r>
          </a:p>
        </p:txBody>
      </p:sp>
      <p:sp>
        <p:nvSpPr>
          <p:cNvPr id="25604" name="Rectangle 4"/>
          <p:cNvSpPr>
            <a:spLocks/>
          </p:cNvSpPr>
          <p:nvPr/>
        </p:nvSpPr>
        <p:spPr bwMode="auto">
          <a:xfrm>
            <a:off x="10902950" y="8448675"/>
            <a:ext cx="952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1800">
                <a:solidFill>
                  <a:schemeClr val="tx1"/>
                </a:solidFill>
                <a:ea typeface="MS PGothic" pitchFamily="34" charset="-128"/>
              </a:rPr>
              <a:t>Malaysia</a:t>
            </a:r>
          </a:p>
        </p:txBody>
      </p:sp>
      <p:grpSp>
        <p:nvGrpSpPr>
          <p:cNvPr id="25608" name="Group 8"/>
          <p:cNvGrpSpPr>
            <a:grpSpLocks/>
          </p:cNvGrpSpPr>
          <p:nvPr/>
        </p:nvGrpSpPr>
        <p:grpSpPr bwMode="auto">
          <a:xfrm>
            <a:off x="457200" y="254000"/>
            <a:ext cx="5207000" cy="2311400"/>
            <a:chOff x="0" y="0"/>
            <a:chExt cx="3280" cy="1456"/>
          </a:xfrm>
        </p:grpSpPr>
        <p:pic>
          <p:nvPicPr>
            <p:cNvPr id="2" name="Picture 5"/>
            <p:cNvPicPr>
              <a:picLocks noChangeAspect="1" noChangeArrowheads="1"/>
            </p:cNvPicPr>
            <p:nvPr/>
          </p:nvPicPr>
          <p:blipFill>
            <a:blip r:embed="rId4">
              <a:extLst>
                <a:ext uri="{28A0092B-C50C-407E-A947-70E740481C1C}">
                  <a14:useLocalDpi xmlns:a14="http://schemas.microsoft.com/office/drawing/2010/main" val="0"/>
                </a:ext>
              </a:extLst>
            </a:blip>
            <a:srcRect l="29901" t="5515" r="16666" b="20587"/>
            <a:stretch>
              <a:fillRect/>
            </a:stretch>
          </p:blipFill>
          <p:spPr bwMode="auto">
            <a:xfrm>
              <a:off x="0" y="0"/>
              <a:ext cx="1292" cy="1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5609" name="Line 6"/>
            <p:cNvSpPr>
              <a:spLocks noChangeShapeType="1"/>
            </p:cNvSpPr>
            <p:nvPr/>
          </p:nvSpPr>
          <p:spPr bwMode="auto">
            <a:xfrm>
              <a:off x="40" y="1327"/>
              <a:ext cx="2029" cy="1"/>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5610" name="Rectangle 7"/>
            <p:cNvSpPr>
              <a:spLocks/>
            </p:cNvSpPr>
            <p:nvPr/>
          </p:nvSpPr>
          <p:spPr bwMode="auto">
            <a:xfrm>
              <a:off x="1328" y="776"/>
              <a:ext cx="1952"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4800">
                  <a:solidFill>
                    <a:srgbClr val="C97100"/>
                  </a:solidFill>
                  <a:ea typeface="MS PGothic" pitchFamily="34" charset="-128"/>
                </a:rPr>
                <a:t>family</a:t>
              </a:r>
            </a:p>
          </p:txBody>
        </p:sp>
      </p:grpSp>
      <p:sp>
        <p:nvSpPr>
          <p:cNvPr id="25606" name="Rectangle 9"/>
          <p:cNvSpPr>
            <a:spLocks/>
          </p:cNvSpPr>
          <p:nvPr/>
        </p:nvSpPr>
        <p:spPr bwMode="auto">
          <a:xfrm>
            <a:off x="431800" y="3429000"/>
            <a:ext cx="5105400"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4800">
                <a:solidFill>
                  <a:srgbClr val="C97100"/>
                </a:solidFill>
                <a:ea typeface="MS PGothic" pitchFamily="34" charset="-128"/>
              </a:rPr>
              <a:t>Mothers in Indonesia are almost 10 times more likely to die after childbirth than in Malaysia </a:t>
            </a:r>
          </a:p>
        </p:txBody>
      </p:sp>
      <p:graphicFrame>
        <p:nvGraphicFramePr>
          <p:cNvPr id="25607" name="Object 10"/>
          <p:cNvGraphicFramePr>
            <a:graphicFrameLocks/>
          </p:cNvGraphicFramePr>
          <p:nvPr/>
        </p:nvGraphicFramePr>
        <p:xfrm>
          <a:off x="6248400" y="3835400"/>
          <a:ext cx="5918200" cy="4622800"/>
        </p:xfrm>
        <a:graphic>
          <a:graphicData uri="http://schemas.openxmlformats.org/presentationml/2006/ole">
            <mc:AlternateContent xmlns:mc="http://schemas.openxmlformats.org/markup-compatibility/2006">
              <mc:Choice xmlns:v="urn:schemas-microsoft-com:vml" Requires="v">
                <p:oleObj spid="_x0000_s48203" name="Chart" r:id="rId5" imgW="8314528" imgH="6494715" progId="MSGraph.Chart.8">
                  <p:embed/>
                </p:oleObj>
              </mc:Choice>
              <mc:Fallback>
                <p:oleObj name="Chart" r:id="rId5" imgW="8314528" imgH="6494715" progId="MSGraph.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3835400"/>
                        <a:ext cx="5918200" cy="4622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638711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8" name="Group 8"/>
          <p:cNvGrpSpPr>
            <a:grpSpLocks/>
          </p:cNvGrpSpPr>
          <p:nvPr/>
        </p:nvGrpSpPr>
        <p:grpSpPr bwMode="auto">
          <a:xfrm>
            <a:off x="457200" y="254000"/>
            <a:ext cx="5207000" cy="2311400"/>
            <a:chOff x="0" y="0"/>
            <a:chExt cx="3280" cy="1456"/>
          </a:xfrm>
        </p:grpSpPr>
        <p:pic>
          <p:nvPicPr>
            <p:cNvPr id="2" name="Picture 5"/>
            <p:cNvPicPr>
              <a:picLocks noChangeAspect="1" noChangeArrowheads="1"/>
            </p:cNvPicPr>
            <p:nvPr/>
          </p:nvPicPr>
          <p:blipFill>
            <a:blip r:embed="rId3">
              <a:extLst>
                <a:ext uri="{28A0092B-C50C-407E-A947-70E740481C1C}">
                  <a14:useLocalDpi xmlns:a14="http://schemas.microsoft.com/office/drawing/2010/main" val="0"/>
                </a:ext>
              </a:extLst>
            </a:blip>
            <a:srcRect l="29901" t="5515" r="16666" b="20587"/>
            <a:stretch>
              <a:fillRect/>
            </a:stretch>
          </p:blipFill>
          <p:spPr bwMode="auto">
            <a:xfrm>
              <a:off x="0" y="0"/>
              <a:ext cx="1292" cy="1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5609" name="Line 6"/>
            <p:cNvSpPr>
              <a:spLocks noChangeShapeType="1"/>
            </p:cNvSpPr>
            <p:nvPr/>
          </p:nvSpPr>
          <p:spPr bwMode="auto">
            <a:xfrm>
              <a:off x="40" y="1327"/>
              <a:ext cx="2029" cy="1"/>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5610" name="Rectangle 7"/>
            <p:cNvSpPr>
              <a:spLocks/>
            </p:cNvSpPr>
            <p:nvPr/>
          </p:nvSpPr>
          <p:spPr bwMode="auto">
            <a:xfrm>
              <a:off x="1328" y="776"/>
              <a:ext cx="1952"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4800">
                  <a:solidFill>
                    <a:srgbClr val="C97100"/>
                  </a:solidFill>
                  <a:ea typeface="MS PGothic" pitchFamily="34" charset="-128"/>
                </a:rPr>
                <a:t>family</a:t>
              </a:r>
            </a:p>
          </p:txBody>
        </p:sp>
      </p:grpSp>
      <p:sp>
        <p:nvSpPr>
          <p:cNvPr id="7" name="Rectangle 8"/>
          <p:cNvSpPr>
            <a:spLocks/>
          </p:cNvSpPr>
          <p:nvPr/>
        </p:nvSpPr>
        <p:spPr bwMode="auto">
          <a:xfrm>
            <a:off x="453728" y="2788568"/>
            <a:ext cx="8352928"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4000" dirty="0" smtClean="0">
                <a:solidFill>
                  <a:schemeClr val="tx1"/>
                </a:solidFill>
                <a:ea typeface="MS PGothic" pitchFamily="34" charset="-128"/>
              </a:rPr>
              <a:t>Questions for Research</a:t>
            </a:r>
            <a:endParaRPr lang="en-US" sz="4000" dirty="0">
              <a:solidFill>
                <a:schemeClr val="tx1"/>
              </a:solidFill>
              <a:ea typeface="MS PGothic" pitchFamily="34" charset="-128"/>
            </a:endParaRPr>
          </a:p>
        </p:txBody>
      </p:sp>
      <p:cxnSp>
        <p:nvCxnSpPr>
          <p:cNvPr id="8" name="Straight Connector 7"/>
          <p:cNvCxnSpPr/>
          <p:nvPr/>
        </p:nvCxnSpPr>
        <p:spPr bwMode="auto">
          <a:xfrm>
            <a:off x="381720" y="3868927"/>
            <a:ext cx="12241360" cy="0"/>
          </a:xfrm>
          <a:prstGeom prst="line">
            <a:avLst/>
          </a:prstGeom>
          <a:blipFill dpi="0" rotWithShape="0">
            <a:blip r:embed="rId4"/>
            <a:srcRect/>
            <a:tile tx="0" ty="0" sx="100000" sy="100000" flip="none" algn="tl"/>
          </a:blipFill>
          <a:ln w="38100" cap="flat" cmpd="sng" algn="ctr">
            <a:solidFill>
              <a:srgbClr val="C971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 name="Rectangle 8"/>
          <p:cNvSpPr>
            <a:spLocks/>
          </p:cNvSpPr>
          <p:nvPr/>
        </p:nvSpPr>
        <p:spPr bwMode="auto">
          <a:xfrm>
            <a:off x="1029792" y="4444513"/>
            <a:ext cx="11377264"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4000" dirty="0" smtClean="0">
                <a:solidFill>
                  <a:schemeClr val="tx1"/>
                </a:solidFill>
                <a:ea typeface="MS PGothic" pitchFamily="34" charset="-128"/>
              </a:rPr>
              <a:t>why do so many Indonesian mothers not use have skilled birth deliveries, especially given wide access to midwives?</a:t>
            </a:r>
            <a:endParaRPr lang="en-US" sz="4000" dirty="0">
              <a:solidFill>
                <a:schemeClr val="tx1"/>
              </a:solidFill>
              <a:ea typeface="MS PGothic" pitchFamily="34" charset="-128"/>
            </a:endParaRPr>
          </a:p>
        </p:txBody>
      </p:sp>
      <p:sp>
        <p:nvSpPr>
          <p:cNvPr id="10" name="Rectangle 9"/>
          <p:cNvSpPr>
            <a:spLocks/>
          </p:cNvSpPr>
          <p:nvPr/>
        </p:nvSpPr>
        <p:spPr bwMode="auto">
          <a:xfrm>
            <a:off x="1029792" y="8189168"/>
            <a:ext cx="11377264"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4000" dirty="0" smtClean="0">
                <a:solidFill>
                  <a:schemeClr val="tx1"/>
                </a:solidFill>
                <a:ea typeface="MS PGothic" pitchFamily="34" charset="-128"/>
              </a:rPr>
              <a:t>do parent training services work?  how can they be most effective?</a:t>
            </a:r>
            <a:endParaRPr lang="en-US" sz="4000" dirty="0">
              <a:solidFill>
                <a:schemeClr val="tx1"/>
              </a:solidFill>
              <a:ea typeface="MS PGothic" pitchFamily="34" charset="-128"/>
            </a:endParaRPr>
          </a:p>
        </p:txBody>
      </p:sp>
      <p:sp>
        <p:nvSpPr>
          <p:cNvPr id="11" name="Rectangle 10"/>
          <p:cNvSpPr>
            <a:spLocks/>
          </p:cNvSpPr>
          <p:nvPr/>
        </p:nvSpPr>
        <p:spPr bwMode="auto">
          <a:xfrm>
            <a:off x="1029792" y="6388968"/>
            <a:ext cx="11377264"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4000" dirty="0" smtClean="0">
                <a:solidFill>
                  <a:schemeClr val="tx1"/>
                </a:solidFill>
                <a:ea typeface="MS PGothic" pitchFamily="34" charset="-128"/>
              </a:rPr>
              <a:t>what else can be done to reduce Indonesia’s high maternal mortality rates?</a:t>
            </a:r>
            <a:endParaRPr lang="en-US" sz="4000" dirty="0">
              <a:solidFill>
                <a:schemeClr val="tx1"/>
              </a:solidFill>
              <a:ea typeface="MS PGothic" pitchFamily="34" charset="-128"/>
            </a:endParaRPr>
          </a:p>
        </p:txBody>
      </p:sp>
    </p:spTree>
    <p:extLst>
      <p:ext uri="{BB962C8B-B14F-4D97-AF65-F5344CB8AC3E}">
        <p14:creationId xmlns:p14="http://schemas.microsoft.com/office/powerpoint/2010/main" val="2795569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632" name="Group 8"/>
          <p:cNvGrpSpPr>
            <a:grpSpLocks/>
          </p:cNvGrpSpPr>
          <p:nvPr/>
        </p:nvGrpSpPr>
        <p:grpSpPr bwMode="auto">
          <a:xfrm>
            <a:off x="266700" y="381000"/>
            <a:ext cx="4152900" cy="1968500"/>
            <a:chOff x="0" y="0"/>
            <a:chExt cx="2616" cy="1240"/>
          </a:xfrm>
        </p:grpSpPr>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3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6633" name="Line 6"/>
            <p:cNvSpPr>
              <a:spLocks noChangeShapeType="1"/>
            </p:cNvSpPr>
            <p:nvPr/>
          </p:nvSpPr>
          <p:spPr bwMode="auto">
            <a:xfrm>
              <a:off x="184" y="1143"/>
              <a:ext cx="1926" cy="1"/>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6634" name="Rectangle 7"/>
            <p:cNvSpPr>
              <a:spLocks/>
            </p:cNvSpPr>
            <p:nvPr/>
          </p:nvSpPr>
          <p:spPr bwMode="auto">
            <a:xfrm>
              <a:off x="1080" y="560"/>
              <a:ext cx="1536"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4800">
                  <a:solidFill>
                    <a:srgbClr val="C97100"/>
                  </a:solidFill>
                  <a:ea typeface="MS PGothic" pitchFamily="34" charset="-128"/>
                </a:rPr>
                <a:t>old age</a:t>
              </a:r>
            </a:p>
          </p:txBody>
        </p:sp>
      </p:grpSp>
      <p:sp>
        <p:nvSpPr>
          <p:cNvPr id="11" name="Rectangle 8"/>
          <p:cNvSpPr>
            <a:spLocks/>
          </p:cNvSpPr>
          <p:nvPr/>
        </p:nvSpPr>
        <p:spPr bwMode="auto">
          <a:xfrm>
            <a:off x="669752" y="2788568"/>
            <a:ext cx="5040560"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4000" dirty="0" smtClean="0">
                <a:solidFill>
                  <a:schemeClr val="tx1"/>
                </a:solidFill>
                <a:ea typeface="MS PGothic" pitchFamily="34" charset="-128"/>
              </a:rPr>
              <a:t>promotion</a:t>
            </a:r>
            <a:endParaRPr lang="en-US" sz="4000" dirty="0">
              <a:solidFill>
                <a:schemeClr val="tx1"/>
              </a:solidFill>
              <a:ea typeface="MS PGothic" pitchFamily="34" charset="-128"/>
            </a:endParaRPr>
          </a:p>
        </p:txBody>
      </p:sp>
      <p:sp>
        <p:nvSpPr>
          <p:cNvPr id="12" name="Rectangle 8"/>
          <p:cNvSpPr>
            <a:spLocks/>
          </p:cNvSpPr>
          <p:nvPr/>
        </p:nvSpPr>
        <p:spPr bwMode="auto">
          <a:xfrm>
            <a:off x="6934448" y="2788807"/>
            <a:ext cx="4608512"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4000" dirty="0" smtClean="0">
                <a:solidFill>
                  <a:schemeClr val="tx1"/>
                </a:solidFill>
                <a:ea typeface="MS PGothic" pitchFamily="34" charset="-128"/>
              </a:rPr>
              <a:t>protection</a:t>
            </a:r>
            <a:endParaRPr lang="en-US" sz="4000" dirty="0">
              <a:solidFill>
                <a:schemeClr val="tx1"/>
              </a:solidFill>
              <a:ea typeface="MS PGothic" pitchFamily="34" charset="-128"/>
            </a:endParaRPr>
          </a:p>
        </p:txBody>
      </p:sp>
      <p:cxnSp>
        <p:nvCxnSpPr>
          <p:cNvPr id="13" name="Straight Connector 12"/>
          <p:cNvCxnSpPr/>
          <p:nvPr/>
        </p:nvCxnSpPr>
        <p:spPr bwMode="auto">
          <a:xfrm>
            <a:off x="381720" y="3868927"/>
            <a:ext cx="12241360" cy="0"/>
          </a:xfrm>
          <a:prstGeom prst="line">
            <a:avLst/>
          </a:prstGeom>
          <a:blipFill dpi="0" rotWithShape="0">
            <a:blip r:embed="rId4"/>
            <a:srcRect/>
            <a:tile tx="0" ty="0" sx="100000" sy="100000" flip="none" algn="tl"/>
          </a:blipFill>
          <a:ln w="38100" cap="flat" cmpd="sng" algn="ctr">
            <a:solidFill>
              <a:srgbClr val="C971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 name="Rectangle 8"/>
          <p:cNvSpPr>
            <a:spLocks/>
          </p:cNvSpPr>
          <p:nvPr/>
        </p:nvSpPr>
        <p:spPr bwMode="auto">
          <a:xfrm>
            <a:off x="381720" y="5812665"/>
            <a:ext cx="4680520"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r">
              <a:buClr>
                <a:srgbClr val="C97100"/>
              </a:buClr>
            </a:pPr>
            <a:r>
              <a:rPr lang="en-US" sz="3200" dirty="0" smtClean="0">
                <a:solidFill>
                  <a:schemeClr val="tx1"/>
                </a:solidFill>
                <a:ea typeface="MS PGothic" pitchFamily="34" charset="-128"/>
              </a:rPr>
              <a:t>everyone can enjoy their retirement, with enough income and good health</a:t>
            </a:r>
          </a:p>
        </p:txBody>
      </p:sp>
      <p:sp>
        <p:nvSpPr>
          <p:cNvPr id="15" name="Rectangle 8"/>
          <p:cNvSpPr>
            <a:spLocks/>
          </p:cNvSpPr>
          <p:nvPr/>
        </p:nvSpPr>
        <p:spPr bwMode="auto">
          <a:xfrm>
            <a:off x="7582520" y="4948569"/>
            <a:ext cx="5040560"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buClr>
                <a:srgbClr val="C97100"/>
              </a:buClr>
            </a:pPr>
            <a:r>
              <a:rPr lang="en-US" sz="3200" dirty="0">
                <a:solidFill>
                  <a:schemeClr val="tx1"/>
                </a:solidFill>
                <a:ea typeface="MS PGothic" pitchFamily="34" charset="-128"/>
              </a:rPr>
              <a:t>d</a:t>
            </a:r>
            <a:r>
              <a:rPr lang="en-US" sz="3200" dirty="0" smtClean="0">
                <a:solidFill>
                  <a:schemeClr val="tx1"/>
                </a:solidFill>
                <a:ea typeface="MS PGothic" pitchFamily="34" charset="-128"/>
              </a:rPr>
              <a:t>isease and complications related to age</a:t>
            </a:r>
          </a:p>
        </p:txBody>
      </p:sp>
      <p:sp>
        <p:nvSpPr>
          <p:cNvPr id="16" name="Rectangle 8"/>
          <p:cNvSpPr>
            <a:spLocks/>
          </p:cNvSpPr>
          <p:nvPr/>
        </p:nvSpPr>
        <p:spPr bwMode="auto">
          <a:xfrm>
            <a:off x="7561095" y="6424613"/>
            <a:ext cx="5040560"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buClr>
                <a:srgbClr val="C97100"/>
              </a:buClr>
            </a:pPr>
            <a:r>
              <a:rPr lang="en-US" sz="3200" dirty="0" smtClean="0">
                <a:solidFill>
                  <a:schemeClr val="tx1"/>
                </a:solidFill>
                <a:ea typeface="MS PGothic" pitchFamily="34" charset="-128"/>
              </a:rPr>
              <a:t>loss of income for old age workers</a:t>
            </a:r>
          </a:p>
        </p:txBody>
      </p:sp>
      <p:sp>
        <p:nvSpPr>
          <p:cNvPr id="17" name="Rectangle 8"/>
          <p:cNvSpPr>
            <a:spLocks/>
          </p:cNvSpPr>
          <p:nvPr/>
        </p:nvSpPr>
        <p:spPr bwMode="auto">
          <a:xfrm>
            <a:off x="7582520" y="8045152"/>
            <a:ext cx="5040560"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buClr>
                <a:srgbClr val="C97100"/>
              </a:buClr>
            </a:pPr>
            <a:r>
              <a:rPr lang="en-US" sz="3200" dirty="0">
                <a:solidFill>
                  <a:schemeClr val="tx1"/>
                </a:solidFill>
                <a:ea typeface="MS PGothic" pitchFamily="34" charset="-128"/>
              </a:rPr>
              <a:t>i</a:t>
            </a:r>
            <a:r>
              <a:rPr lang="en-US" sz="3200" dirty="0" smtClean="0">
                <a:solidFill>
                  <a:schemeClr val="tx1"/>
                </a:solidFill>
                <a:ea typeface="MS PGothic" pitchFamily="34" charset="-128"/>
              </a:rPr>
              <a:t>nability of family to take care of aged members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985038"/>
              </p:ext>
            </p:extLst>
          </p:nvPr>
        </p:nvGraphicFramePr>
        <p:xfrm>
          <a:off x="357966" y="3059317"/>
          <a:ext cx="12333611" cy="608970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5120168" y="1162968"/>
            <a:ext cx="7934960" cy="1625600"/>
          </a:xfrm>
          <a:prstGeom prst="rect">
            <a:avLst/>
          </a:prstGeom>
        </p:spPr>
        <p:txBody>
          <a:bodyPr lIns="130046" tIns="65023" rIns="130046" bIns="65023">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rgbClr val="FF6600"/>
                </a:solidFill>
              </a:rPr>
              <a:t>Indonesia </a:t>
            </a:r>
            <a:r>
              <a:rPr lang="en-US" sz="3600" dirty="0">
                <a:solidFill>
                  <a:srgbClr val="FF6600"/>
                </a:solidFill>
              </a:rPr>
              <a:t>is running out of time… </a:t>
            </a:r>
            <a:endParaRPr lang="en-US" sz="3600" dirty="0" smtClean="0">
              <a:solidFill>
                <a:srgbClr val="FF6600"/>
              </a:solidFill>
            </a:endParaRPr>
          </a:p>
          <a:p>
            <a:pPr algn="l"/>
            <a:r>
              <a:rPr lang="en-US" sz="3600" dirty="0" smtClean="0">
                <a:solidFill>
                  <a:srgbClr val="FF6600"/>
                </a:solidFill>
              </a:rPr>
              <a:t>the </a:t>
            </a:r>
            <a:r>
              <a:rPr lang="en-US" sz="3600" dirty="0">
                <a:solidFill>
                  <a:srgbClr val="FF6600"/>
                </a:solidFill>
              </a:rPr>
              <a:t>demographic bonus will reverse by 2030</a:t>
            </a:r>
          </a:p>
        </p:txBody>
      </p:sp>
      <p:grpSp>
        <p:nvGrpSpPr>
          <p:cNvPr id="6" name="Group 8"/>
          <p:cNvGrpSpPr>
            <a:grpSpLocks/>
          </p:cNvGrpSpPr>
          <p:nvPr/>
        </p:nvGrpSpPr>
        <p:grpSpPr bwMode="auto">
          <a:xfrm>
            <a:off x="266700" y="381000"/>
            <a:ext cx="4152900" cy="1968500"/>
            <a:chOff x="0" y="0"/>
            <a:chExt cx="2616" cy="1240"/>
          </a:xfrm>
        </p:grpSpPr>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3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 name="Line 6"/>
            <p:cNvSpPr>
              <a:spLocks noChangeShapeType="1"/>
            </p:cNvSpPr>
            <p:nvPr/>
          </p:nvSpPr>
          <p:spPr bwMode="auto">
            <a:xfrm>
              <a:off x="184" y="1143"/>
              <a:ext cx="1926" cy="1"/>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9" name="Rectangle 7"/>
            <p:cNvSpPr>
              <a:spLocks/>
            </p:cNvSpPr>
            <p:nvPr/>
          </p:nvSpPr>
          <p:spPr bwMode="auto">
            <a:xfrm>
              <a:off x="1080" y="560"/>
              <a:ext cx="1536"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4800">
                  <a:solidFill>
                    <a:srgbClr val="C97100"/>
                  </a:solidFill>
                  <a:ea typeface="MS PGothic" pitchFamily="34" charset="-128"/>
                </a:rPr>
                <a:t>old age</a:t>
              </a:r>
            </a:p>
          </p:txBody>
        </p:sp>
      </p:grpSp>
    </p:spTree>
    <p:extLst>
      <p:ext uri="{BB962C8B-B14F-4D97-AF65-F5344CB8AC3E}">
        <p14:creationId xmlns:p14="http://schemas.microsoft.com/office/powerpoint/2010/main" val="389076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632" name="Group 8"/>
          <p:cNvGrpSpPr>
            <a:grpSpLocks/>
          </p:cNvGrpSpPr>
          <p:nvPr/>
        </p:nvGrpSpPr>
        <p:grpSpPr bwMode="auto">
          <a:xfrm>
            <a:off x="266700" y="381000"/>
            <a:ext cx="4152900" cy="1968500"/>
            <a:chOff x="0" y="0"/>
            <a:chExt cx="2616" cy="1240"/>
          </a:xfrm>
        </p:grpSpPr>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3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6633" name="Line 6"/>
            <p:cNvSpPr>
              <a:spLocks noChangeShapeType="1"/>
            </p:cNvSpPr>
            <p:nvPr/>
          </p:nvSpPr>
          <p:spPr bwMode="auto">
            <a:xfrm>
              <a:off x="184" y="1143"/>
              <a:ext cx="1926" cy="1"/>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6634" name="Rectangle 7"/>
            <p:cNvSpPr>
              <a:spLocks/>
            </p:cNvSpPr>
            <p:nvPr/>
          </p:nvSpPr>
          <p:spPr bwMode="auto">
            <a:xfrm>
              <a:off x="1080" y="560"/>
              <a:ext cx="1536"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4800">
                  <a:solidFill>
                    <a:srgbClr val="C97100"/>
                  </a:solidFill>
                  <a:ea typeface="MS PGothic" pitchFamily="34" charset="-128"/>
                </a:rPr>
                <a:t>old age</a:t>
              </a:r>
            </a:p>
          </p:txBody>
        </p:sp>
      </p:grpSp>
      <p:sp>
        <p:nvSpPr>
          <p:cNvPr id="8" name="Rectangle 8"/>
          <p:cNvSpPr>
            <a:spLocks/>
          </p:cNvSpPr>
          <p:nvPr/>
        </p:nvSpPr>
        <p:spPr bwMode="auto">
          <a:xfrm>
            <a:off x="453728" y="2788568"/>
            <a:ext cx="8352928"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4000" dirty="0" smtClean="0">
                <a:solidFill>
                  <a:schemeClr val="tx1"/>
                </a:solidFill>
                <a:ea typeface="MS PGothic" pitchFamily="34" charset="-128"/>
              </a:rPr>
              <a:t>Questions for Research</a:t>
            </a:r>
            <a:endParaRPr lang="en-US" sz="4000" dirty="0">
              <a:solidFill>
                <a:schemeClr val="tx1"/>
              </a:solidFill>
              <a:ea typeface="MS PGothic" pitchFamily="34" charset="-128"/>
            </a:endParaRPr>
          </a:p>
        </p:txBody>
      </p:sp>
      <p:cxnSp>
        <p:nvCxnSpPr>
          <p:cNvPr id="9" name="Straight Connector 8"/>
          <p:cNvCxnSpPr/>
          <p:nvPr/>
        </p:nvCxnSpPr>
        <p:spPr bwMode="auto">
          <a:xfrm>
            <a:off x="381720" y="3868927"/>
            <a:ext cx="12241360" cy="0"/>
          </a:xfrm>
          <a:prstGeom prst="line">
            <a:avLst/>
          </a:prstGeom>
          <a:blipFill dpi="0" rotWithShape="0">
            <a:blip r:embed="rId4"/>
            <a:srcRect/>
            <a:tile tx="0" ty="0" sx="100000" sy="100000" flip="none" algn="tl"/>
          </a:blipFill>
          <a:ln w="38100" cap="flat" cmpd="sng" algn="ctr">
            <a:solidFill>
              <a:srgbClr val="C971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 name="Rectangle 9"/>
          <p:cNvSpPr>
            <a:spLocks/>
          </p:cNvSpPr>
          <p:nvPr/>
        </p:nvSpPr>
        <p:spPr bwMode="auto">
          <a:xfrm>
            <a:off x="1029792" y="4444513"/>
            <a:ext cx="11377264"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4000" dirty="0" smtClean="0">
                <a:solidFill>
                  <a:schemeClr val="tx1"/>
                </a:solidFill>
                <a:ea typeface="MS PGothic" pitchFamily="34" charset="-128"/>
              </a:rPr>
              <a:t>what are the best ways to extend social security to today’s informal workers and tomorrow’s elderly?</a:t>
            </a:r>
            <a:endParaRPr lang="en-US" sz="4000" dirty="0">
              <a:solidFill>
                <a:schemeClr val="tx1"/>
              </a:solidFill>
              <a:ea typeface="MS PGothic" pitchFamily="34" charset="-128"/>
            </a:endParaRPr>
          </a:p>
        </p:txBody>
      </p:sp>
      <p:sp>
        <p:nvSpPr>
          <p:cNvPr id="12" name="Rectangle 11"/>
          <p:cNvSpPr>
            <a:spLocks/>
          </p:cNvSpPr>
          <p:nvPr/>
        </p:nvSpPr>
        <p:spPr bwMode="auto">
          <a:xfrm>
            <a:off x="1029792" y="8189168"/>
            <a:ext cx="11377264"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4000" dirty="0" smtClean="0">
                <a:solidFill>
                  <a:schemeClr val="tx1"/>
                </a:solidFill>
                <a:ea typeface="MS PGothic" pitchFamily="34" charset="-128"/>
              </a:rPr>
              <a:t>what are the key challenges facing the disabled in Indonesia, and how do we address them?</a:t>
            </a:r>
            <a:endParaRPr lang="en-US" sz="4000" dirty="0">
              <a:solidFill>
                <a:schemeClr val="tx1"/>
              </a:solidFill>
              <a:ea typeface="MS PGothic" pitchFamily="34" charset="-128"/>
            </a:endParaRPr>
          </a:p>
        </p:txBody>
      </p:sp>
      <p:sp>
        <p:nvSpPr>
          <p:cNvPr id="13" name="Rectangle 12"/>
          <p:cNvSpPr>
            <a:spLocks/>
          </p:cNvSpPr>
          <p:nvPr/>
        </p:nvSpPr>
        <p:spPr bwMode="auto">
          <a:xfrm>
            <a:off x="1029792" y="6388968"/>
            <a:ext cx="11377264"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4000" dirty="0" smtClean="0">
                <a:solidFill>
                  <a:schemeClr val="tx1"/>
                </a:solidFill>
                <a:ea typeface="MS PGothic" pitchFamily="34" charset="-128"/>
              </a:rPr>
              <a:t>what is the right balance between protection and fiscal sustainability?</a:t>
            </a:r>
            <a:endParaRPr lang="en-US" sz="4000" dirty="0">
              <a:solidFill>
                <a:schemeClr val="tx1"/>
              </a:solidFill>
              <a:ea typeface="MS PGothic" pitchFamily="34" charset="-128"/>
            </a:endParaRPr>
          </a:p>
        </p:txBody>
      </p:sp>
    </p:spTree>
    <p:extLst>
      <p:ext uri="{BB962C8B-B14F-4D97-AF65-F5344CB8AC3E}">
        <p14:creationId xmlns:p14="http://schemas.microsoft.com/office/powerpoint/2010/main" val="847559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9"/>
          <p:cNvSpPr>
            <a:spLocks/>
          </p:cNvSpPr>
          <p:nvPr/>
        </p:nvSpPr>
        <p:spPr bwMode="auto">
          <a:xfrm>
            <a:off x="237704" y="52264"/>
            <a:ext cx="4826000"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4800" dirty="0" smtClean="0">
                <a:solidFill>
                  <a:srgbClr val="C97100"/>
                </a:solidFill>
                <a:ea typeface="MS PGothic" pitchFamily="34" charset="-128"/>
              </a:rPr>
              <a:t>constraints to exiting poverty and increasing welfare</a:t>
            </a:r>
          </a:p>
          <a:p>
            <a:pPr algn="l"/>
            <a:endParaRPr lang="en-US" sz="4800" dirty="0" smtClean="0">
              <a:solidFill>
                <a:srgbClr val="C97100"/>
              </a:solidFill>
              <a:ea typeface="MS PGothic" pitchFamily="34" charset="-128"/>
            </a:endParaRPr>
          </a:p>
        </p:txBody>
      </p:sp>
      <p:cxnSp>
        <p:nvCxnSpPr>
          <p:cNvPr id="28" name="Straight Connector 27"/>
          <p:cNvCxnSpPr/>
          <p:nvPr/>
        </p:nvCxnSpPr>
        <p:spPr bwMode="auto">
          <a:xfrm>
            <a:off x="381720" y="3292624"/>
            <a:ext cx="3888432" cy="0"/>
          </a:xfrm>
          <a:prstGeom prst="line">
            <a:avLst/>
          </a:prstGeom>
          <a:blipFill dpi="0" rotWithShape="0">
            <a:blip r:embed="rId3"/>
            <a:srcRect/>
            <a:tile tx="0" ty="0" sx="100000" sy="100000" flip="none" algn="tl"/>
          </a:blipFill>
          <a:ln w="38100" cap="flat" cmpd="sng" algn="ctr">
            <a:solidFill>
              <a:srgbClr val="C971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9" name="Rectangle 8"/>
          <p:cNvSpPr>
            <a:spLocks/>
          </p:cNvSpPr>
          <p:nvPr/>
        </p:nvSpPr>
        <p:spPr bwMode="auto">
          <a:xfrm>
            <a:off x="144016" y="3940696"/>
            <a:ext cx="5206256"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buClr>
                <a:srgbClr val="C97100"/>
              </a:buClr>
            </a:pPr>
            <a:r>
              <a:rPr lang="en-US" sz="3200" dirty="0" smtClean="0">
                <a:solidFill>
                  <a:schemeClr val="tx1"/>
                </a:solidFill>
                <a:ea typeface="MS PGothic" pitchFamily="34" charset="-128"/>
              </a:rPr>
              <a:t>information</a:t>
            </a:r>
          </a:p>
        </p:txBody>
      </p:sp>
      <p:sp>
        <p:nvSpPr>
          <p:cNvPr id="30" name="Rectangle 8"/>
          <p:cNvSpPr>
            <a:spLocks/>
          </p:cNvSpPr>
          <p:nvPr/>
        </p:nvSpPr>
        <p:spPr bwMode="auto">
          <a:xfrm>
            <a:off x="165696" y="5020577"/>
            <a:ext cx="5206256"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buClr>
                <a:srgbClr val="C97100"/>
              </a:buClr>
            </a:pPr>
            <a:r>
              <a:rPr lang="en-US" sz="3200" smtClean="0">
                <a:solidFill>
                  <a:schemeClr val="tx1"/>
                </a:solidFill>
                <a:ea typeface="MS PGothic" pitchFamily="34" charset="-128"/>
              </a:rPr>
              <a:t>incentives</a:t>
            </a:r>
            <a:endParaRPr lang="en-US" sz="3200" dirty="0" smtClean="0">
              <a:solidFill>
                <a:schemeClr val="tx1"/>
              </a:solidFill>
              <a:ea typeface="MS PGothic" pitchFamily="34" charset="-128"/>
            </a:endParaRPr>
          </a:p>
        </p:txBody>
      </p:sp>
      <p:sp>
        <p:nvSpPr>
          <p:cNvPr id="31" name="Rectangle 8"/>
          <p:cNvSpPr>
            <a:spLocks/>
          </p:cNvSpPr>
          <p:nvPr/>
        </p:nvSpPr>
        <p:spPr bwMode="auto">
          <a:xfrm>
            <a:off x="165696" y="6100458"/>
            <a:ext cx="5206256"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buClr>
                <a:srgbClr val="C97100"/>
              </a:buClr>
            </a:pPr>
            <a:r>
              <a:rPr lang="en-US" sz="3200" dirty="0" smtClean="0">
                <a:solidFill>
                  <a:schemeClr val="tx1"/>
                </a:solidFill>
                <a:ea typeface="MS PGothic" pitchFamily="34" charset="-128"/>
              </a:rPr>
              <a:t>resources</a:t>
            </a:r>
          </a:p>
        </p:txBody>
      </p:sp>
      <p:sp>
        <p:nvSpPr>
          <p:cNvPr id="4" name="Rectangle 3"/>
          <p:cNvSpPr/>
          <p:nvPr/>
        </p:nvSpPr>
        <p:spPr bwMode="auto">
          <a:xfrm>
            <a:off x="3982120" y="4624891"/>
            <a:ext cx="2664296" cy="935865"/>
          </a:xfrm>
          <a:prstGeom prst="rect">
            <a:avLst/>
          </a:prstGeom>
          <a:solidFill>
            <a:srgbClr val="C97100"/>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rgbClr val="FFFFFF"/>
                </a:solidFill>
                <a:effectLst/>
                <a:latin typeface="Gill Sans" charset="0"/>
                <a:ea typeface="ヒラギノ角ゴ ProN W3" charset="0"/>
                <a:cs typeface="ヒラギノ角ゴ ProN W3" charset="0"/>
                <a:sym typeface="Gill Sans" charset="0"/>
              </a:rPr>
              <a:t>TAHU</a:t>
            </a:r>
            <a:endParaRPr kumimoji="0" lang="en-US" sz="4400" b="1" i="0" u="none" strike="noStrike" cap="none" normalizeH="0" baseline="0" dirty="0">
              <a:ln>
                <a:noFill/>
              </a:ln>
              <a:solidFill>
                <a:srgbClr val="FFFFFF"/>
              </a:solidFill>
              <a:effectLst/>
              <a:latin typeface="Gill Sans" charset="0"/>
              <a:ea typeface="ヒラギノ角ゴ ProN W3" charset="0"/>
              <a:cs typeface="ヒラギノ角ゴ ProN W3" charset="0"/>
              <a:sym typeface="Gill Sans" charset="0"/>
            </a:endParaRPr>
          </a:p>
        </p:txBody>
      </p:sp>
      <p:sp>
        <p:nvSpPr>
          <p:cNvPr id="32" name="Rectangle 31"/>
          <p:cNvSpPr/>
          <p:nvPr/>
        </p:nvSpPr>
        <p:spPr bwMode="auto">
          <a:xfrm>
            <a:off x="6862440" y="3580656"/>
            <a:ext cx="2664296" cy="935865"/>
          </a:xfrm>
          <a:prstGeom prst="rect">
            <a:avLst/>
          </a:prstGeom>
          <a:solidFill>
            <a:srgbClr val="C97100"/>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rgbClr val="FFFFFF"/>
                </a:solidFill>
                <a:effectLst/>
                <a:latin typeface="Gill Sans" charset="0"/>
                <a:ea typeface="ヒラギノ角ゴ ProN W3" charset="0"/>
                <a:cs typeface="ヒラギノ角ゴ ProN W3" charset="0"/>
                <a:sym typeface="Gill Sans" charset="0"/>
              </a:rPr>
              <a:t>MAU</a:t>
            </a:r>
            <a:endParaRPr kumimoji="0" lang="en-US" sz="4400" b="1" i="0" u="none" strike="noStrike" cap="none" normalizeH="0" baseline="0" dirty="0">
              <a:ln>
                <a:noFill/>
              </a:ln>
              <a:solidFill>
                <a:srgbClr val="FFFFFF"/>
              </a:solidFill>
              <a:effectLst/>
              <a:latin typeface="Gill Sans" charset="0"/>
              <a:ea typeface="ヒラギノ角ゴ ProN W3" charset="0"/>
              <a:cs typeface="ヒラギノ角ゴ ProN W3" charset="0"/>
              <a:sym typeface="Gill Sans" charset="0"/>
            </a:endParaRPr>
          </a:p>
        </p:txBody>
      </p:sp>
      <p:sp>
        <p:nvSpPr>
          <p:cNvPr id="33" name="Rectangle 32"/>
          <p:cNvSpPr/>
          <p:nvPr/>
        </p:nvSpPr>
        <p:spPr bwMode="auto">
          <a:xfrm>
            <a:off x="9742760" y="2536421"/>
            <a:ext cx="2664296" cy="935865"/>
          </a:xfrm>
          <a:prstGeom prst="rect">
            <a:avLst/>
          </a:prstGeom>
          <a:solidFill>
            <a:srgbClr val="C97100"/>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rgbClr val="FFFFFF"/>
                </a:solidFill>
                <a:effectLst/>
                <a:latin typeface="Gill Sans" charset="0"/>
                <a:ea typeface="ヒラギノ角ゴ ProN W3" charset="0"/>
                <a:cs typeface="ヒラギノ角ゴ ProN W3" charset="0"/>
                <a:sym typeface="Gill Sans" charset="0"/>
              </a:rPr>
              <a:t>MAMPU</a:t>
            </a:r>
            <a:endParaRPr kumimoji="0" lang="en-US" sz="4400" b="1" i="0" u="none" strike="noStrike" cap="none" normalizeH="0" baseline="0" dirty="0">
              <a:ln>
                <a:noFill/>
              </a:ln>
              <a:solidFill>
                <a:srgbClr val="FFFFFF"/>
              </a:solidFill>
              <a:effectLst/>
              <a:latin typeface="Gill Sans" charset="0"/>
              <a:ea typeface="ヒラギノ角ゴ ProN W3" charset="0"/>
              <a:cs typeface="ヒラギノ角ゴ ProN W3" charset="0"/>
              <a:sym typeface="Gill Sans" charset="0"/>
            </a:endParaRPr>
          </a:p>
        </p:txBody>
      </p:sp>
      <p:grpSp>
        <p:nvGrpSpPr>
          <p:cNvPr id="7" name="Group 6"/>
          <p:cNvGrpSpPr/>
          <p:nvPr/>
        </p:nvGrpSpPr>
        <p:grpSpPr>
          <a:xfrm>
            <a:off x="3956956" y="6028689"/>
            <a:ext cx="2829992" cy="3096583"/>
            <a:chOff x="3910112" y="5668888"/>
            <a:chExt cx="2829992" cy="3096583"/>
          </a:xfrm>
        </p:grpSpPr>
        <p:sp>
          <p:nvSpPr>
            <p:cNvPr id="34" name="Rectangle 8"/>
            <p:cNvSpPr>
              <a:spLocks/>
            </p:cNvSpPr>
            <p:nvPr/>
          </p:nvSpPr>
          <p:spPr bwMode="auto">
            <a:xfrm>
              <a:off x="3910112" y="5668888"/>
              <a:ext cx="2829992" cy="309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buClr>
                  <a:srgbClr val="C97100"/>
                </a:buClr>
              </a:pPr>
              <a:r>
                <a:rPr lang="en-US" sz="3200" dirty="0" smtClean="0">
                  <a:solidFill>
                    <a:schemeClr val="tx1"/>
                  </a:solidFill>
                  <a:ea typeface="MS PGothic" pitchFamily="34" charset="-128"/>
                </a:rPr>
                <a:t>knowing what to do</a:t>
              </a:r>
            </a:p>
          </p:txBody>
        </p:sp>
        <p:sp>
          <p:nvSpPr>
            <p:cNvPr id="6" name="Down Arrow 5"/>
            <p:cNvSpPr/>
            <p:nvPr/>
          </p:nvSpPr>
          <p:spPr bwMode="auto">
            <a:xfrm>
              <a:off x="4846216" y="5812904"/>
              <a:ext cx="936104" cy="792088"/>
            </a:xfrm>
            <a:prstGeom prst="downArrow">
              <a:avLst/>
            </a:prstGeom>
            <a:solidFill>
              <a:srgbClr val="C97100"/>
            </a:solidFill>
            <a:ln>
              <a:solidFill>
                <a:srgbClr val="C97100"/>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endParaRPr>
            </a:p>
          </p:txBody>
        </p:sp>
      </p:grpSp>
      <p:grpSp>
        <p:nvGrpSpPr>
          <p:cNvPr id="8" name="Group 7"/>
          <p:cNvGrpSpPr/>
          <p:nvPr/>
        </p:nvGrpSpPr>
        <p:grpSpPr>
          <a:xfrm>
            <a:off x="6837276" y="5092585"/>
            <a:ext cx="2829992" cy="3240360"/>
            <a:chOff x="6790432" y="4732784"/>
            <a:chExt cx="2829992" cy="3240360"/>
          </a:xfrm>
        </p:grpSpPr>
        <p:sp>
          <p:nvSpPr>
            <p:cNvPr id="35" name="Rectangle 8"/>
            <p:cNvSpPr>
              <a:spLocks/>
            </p:cNvSpPr>
            <p:nvPr/>
          </p:nvSpPr>
          <p:spPr bwMode="auto">
            <a:xfrm>
              <a:off x="6790432" y="4876561"/>
              <a:ext cx="2829992" cy="309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buClr>
                  <a:srgbClr val="C97100"/>
                </a:buClr>
              </a:pPr>
              <a:r>
                <a:rPr lang="en-US" sz="3200" dirty="0" smtClean="0">
                  <a:solidFill>
                    <a:schemeClr val="tx1"/>
                  </a:solidFill>
                  <a:ea typeface="MS PGothic" pitchFamily="34" charset="-128"/>
                </a:rPr>
                <a:t>willing to do what needs to be done</a:t>
              </a:r>
            </a:p>
          </p:txBody>
        </p:sp>
        <p:sp>
          <p:nvSpPr>
            <p:cNvPr id="37" name="Down Arrow 36"/>
            <p:cNvSpPr/>
            <p:nvPr/>
          </p:nvSpPr>
          <p:spPr bwMode="auto">
            <a:xfrm>
              <a:off x="7726536" y="4732784"/>
              <a:ext cx="936104" cy="792088"/>
            </a:xfrm>
            <a:prstGeom prst="downArrow">
              <a:avLst/>
            </a:prstGeom>
            <a:solidFill>
              <a:srgbClr val="C97100"/>
            </a:solidFill>
            <a:ln>
              <a:solidFill>
                <a:srgbClr val="C97100"/>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endParaRPr>
            </a:p>
          </p:txBody>
        </p:sp>
      </p:grpSp>
      <p:grpSp>
        <p:nvGrpSpPr>
          <p:cNvPr id="9" name="Group 8"/>
          <p:cNvGrpSpPr/>
          <p:nvPr/>
        </p:nvGrpSpPr>
        <p:grpSpPr>
          <a:xfrm>
            <a:off x="9717596" y="4084473"/>
            <a:ext cx="2829992" cy="3456384"/>
            <a:chOff x="9670752" y="3724672"/>
            <a:chExt cx="2829992" cy="3456384"/>
          </a:xfrm>
        </p:grpSpPr>
        <p:sp>
          <p:nvSpPr>
            <p:cNvPr id="36" name="Rectangle 8"/>
            <p:cNvSpPr>
              <a:spLocks/>
            </p:cNvSpPr>
            <p:nvPr/>
          </p:nvSpPr>
          <p:spPr bwMode="auto">
            <a:xfrm>
              <a:off x="9670752" y="4084473"/>
              <a:ext cx="2829992" cy="309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buClr>
                  <a:srgbClr val="C97100"/>
                </a:buClr>
              </a:pPr>
              <a:r>
                <a:rPr lang="en-US" sz="3200" dirty="0" smtClean="0">
                  <a:solidFill>
                    <a:schemeClr val="tx1"/>
                  </a:solidFill>
                  <a:ea typeface="MS PGothic" pitchFamily="34" charset="-128"/>
                </a:rPr>
                <a:t>having the resources to do what needs to be done</a:t>
              </a:r>
            </a:p>
          </p:txBody>
        </p:sp>
        <p:sp>
          <p:nvSpPr>
            <p:cNvPr id="38" name="Down Arrow 37"/>
            <p:cNvSpPr/>
            <p:nvPr/>
          </p:nvSpPr>
          <p:spPr bwMode="auto">
            <a:xfrm>
              <a:off x="10606856" y="3724672"/>
              <a:ext cx="936104" cy="792088"/>
            </a:xfrm>
            <a:prstGeom prst="downArrow">
              <a:avLst/>
            </a:prstGeom>
            <a:solidFill>
              <a:srgbClr val="C97100"/>
            </a:solidFill>
            <a:ln>
              <a:solidFill>
                <a:srgbClr val="C97100"/>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endParaRPr>
            </a:p>
          </p:txBody>
        </p:sp>
      </p:grpSp>
    </p:spTree>
    <p:extLst>
      <p:ext uri="{BB962C8B-B14F-4D97-AF65-F5344CB8AC3E}">
        <p14:creationId xmlns:p14="http://schemas.microsoft.com/office/powerpoint/2010/main" val="2988460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8" name="Group 4"/>
          <p:cNvGrpSpPr>
            <a:grpSpLocks/>
          </p:cNvGrpSpPr>
          <p:nvPr/>
        </p:nvGrpSpPr>
        <p:grpSpPr bwMode="auto">
          <a:xfrm>
            <a:off x="828942" y="2674532"/>
            <a:ext cx="3364429" cy="1349925"/>
            <a:chOff x="0" y="0"/>
            <a:chExt cx="3078" cy="1234"/>
          </a:xfrm>
        </p:grpSpPr>
        <p:pic>
          <p:nvPicPr>
            <p:cNvPr id="21522" name="Picture 1"/>
            <p:cNvPicPr>
              <a:picLocks noChangeAspect="1" noChangeArrowheads="1"/>
            </p:cNvPicPr>
            <p:nvPr/>
          </p:nvPicPr>
          <p:blipFill>
            <a:blip r:embed="rId3">
              <a:extLst>
                <a:ext uri="{28A0092B-C50C-407E-A947-70E740481C1C}">
                  <a14:useLocalDpi xmlns:a14="http://schemas.microsoft.com/office/drawing/2010/main" val="0"/>
                </a:ext>
              </a:extLst>
            </a:blip>
            <a:srcRect l="23508" t="8420" r="702" b="3159"/>
            <a:stretch>
              <a:fillRect/>
            </a:stretch>
          </p:blipFill>
          <p:spPr bwMode="auto">
            <a:xfrm>
              <a:off x="0" y="0"/>
              <a:ext cx="1347" cy="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1523" name="Line 2"/>
            <p:cNvSpPr>
              <a:spLocks noChangeShapeType="1"/>
            </p:cNvSpPr>
            <p:nvPr/>
          </p:nvSpPr>
          <p:spPr bwMode="auto">
            <a:xfrm rot="10800000" flipH="1">
              <a:off x="312" y="1142"/>
              <a:ext cx="2177" cy="2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1524" name="Rectangle 3"/>
            <p:cNvSpPr>
              <a:spLocks/>
            </p:cNvSpPr>
            <p:nvPr/>
          </p:nvSpPr>
          <p:spPr bwMode="auto">
            <a:xfrm>
              <a:off x="1456" y="554"/>
              <a:ext cx="1622"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4400" dirty="0">
                  <a:solidFill>
                    <a:srgbClr val="C97100"/>
                  </a:solidFill>
                  <a:ea typeface="MS PGothic" pitchFamily="34" charset="-128"/>
                </a:rPr>
                <a:t>school</a:t>
              </a:r>
            </a:p>
          </p:txBody>
        </p:sp>
      </p:grpSp>
      <p:grpSp>
        <p:nvGrpSpPr>
          <p:cNvPr id="21512" name="Group 8"/>
          <p:cNvGrpSpPr>
            <a:grpSpLocks/>
          </p:cNvGrpSpPr>
          <p:nvPr/>
        </p:nvGrpSpPr>
        <p:grpSpPr bwMode="auto">
          <a:xfrm>
            <a:off x="828942" y="4228026"/>
            <a:ext cx="2876926" cy="1462510"/>
            <a:chOff x="0" y="0"/>
            <a:chExt cx="2632" cy="1337"/>
          </a:xfrm>
        </p:grpSpPr>
        <p:pic>
          <p:nvPicPr>
            <p:cNvPr id="21519" name="Picture 5"/>
            <p:cNvPicPr>
              <a:picLocks noChangeAspect="1" noChangeArrowheads="1"/>
            </p:cNvPicPr>
            <p:nvPr/>
          </p:nvPicPr>
          <p:blipFill>
            <a:blip r:embed="rId4">
              <a:extLst>
                <a:ext uri="{28A0092B-C50C-407E-A947-70E740481C1C}">
                  <a14:useLocalDpi xmlns:a14="http://schemas.microsoft.com/office/drawing/2010/main" val="0"/>
                </a:ext>
              </a:extLst>
            </a:blip>
            <a:srcRect l="29948" t="13219" r="6250" b="8922"/>
            <a:stretch>
              <a:fillRect/>
            </a:stretch>
          </p:blipFill>
          <p:spPr bwMode="auto">
            <a:xfrm>
              <a:off x="0" y="0"/>
              <a:ext cx="1416"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Line 6"/>
            <p:cNvSpPr>
              <a:spLocks noChangeShapeType="1"/>
            </p:cNvSpPr>
            <p:nvPr/>
          </p:nvSpPr>
          <p:spPr bwMode="auto">
            <a:xfrm rot="10800000" flipH="1">
              <a:off x="360" y="1241"/>
              <a:ext cx="2177" cy="2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1521" name="Rectangle 7"/>
            <p:cNvSpPr>
              <a:spLocks/>
            </p:cNvSpPr>
            <p:nvPr/>
          </p:nvSpPr>
          <p:spPr bwMode="auto">
            <a:xfrm>
              <a:off x="1504" y="657"/>
              <a:ext cx="1128"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4400">
                  <a:solidFill>
                    <a:srgbClr val="C97100"/>
                  </a:solidFill>
                  <a:ea typeface="MS PGothic" pitchFamily="34" charset="-128"/>
                </a:rPr>
                <a:t>work</a:t>
              </a:r>
            </a:p>
          </p:txBody>
        </p:sp>
      </p:grpSp>
      <p:grpSp>
        <p:nvGrpSpPr>
          <p:cNvPr id="21516" name="Group 12"/>
          <p:cNvGrpSpPr>
            <a:grpSpLocks/>
          </p:cNvGrpSpPr>
          <p:nvPr/>
        </p:nvGrpSpPr>
        <p:grpSpPr bwMode="auto">
          <a:xfrm>
            <a:off x="828942" y="6237010"/>
            <a:ext cx="3560086" cy="1451579"/>
            <a:chOff x="0" y="0"/>
            <a:chExt cx="3257" cy="1328"/>
          </a:xfrm>
        </p:grpSpPr>
        <p:pic>
          <p:nvPicPr>
            <p:cNvPr id="3" name="Picture 9"/>
            <p:cNvPicPr>
              <a:picLocks noChangeAspect="1" noChangeArrowheads="1"/>
            </p:cNvPicPr>
            <p:nvPr/>
          </p:nvPicPr>
          <p:blipFill>
            <a:blip r:embed="rId5">
              <a:extLst>
                <a:ext uri="{28A0092B-C50C-407E-A947-70E740481C1C}">
                  <a14:useLocalDpi xmlns:a14="http://schemas.microsoft.com/office/drawing/2010/main" val="0"/>
                </a:ext>
              </a:extLst>
            </a:blip>
            <a:srcRect l="29901" t="5515" r="16666" b="20587"/>
            <a:stretch>
              <a:fillRect/>
            </a:stretch>
          </p:blipFill>
          <p:spPr bwMode="auto">
            <a:xfrm>
              <a:off x="0" y="0"/>
              <a:ext cx="1292" cy="1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1517" name="Line 10"/>
            <p:cNvSpPr>
              <a:spLocks noChangeShapeType="1"/>
            </p:cNvSpPr>
            <p:nvPr/>
          </p:nvSpPr>
          <p:spPr bwMode="auto">
            <a:xfrm>
              <a:off x="40" y="1327"/>
              <a:ext cx="2029" cy="1"/>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1518" name="Rectangle 11"/>
            <p:cNvSpPr>
              <a:spLocks/>
            </p:cNvSpPr>
            <p:nvPr/>
          </p:nvSpPr>
          <p:spPr bwMode="auto">
            <a:xfrm>
              <a:off x="1305" y="641"/>
              <a:ext cx="1952"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4400" dirty="0">
                  <a:solidFill>
                    <a:srgbClr val="C97100"/>
                  </a:solidFill>
                  <a:ea typeface="MS PGothic" pitchFamily="34" charset="-128"/>
                </a:rPr>
                <a:t>family</a:t>
              </a:r>
            </a:p>
          </p:txBody>
        </p:sp>
      </p:grpSp>
      <p:grpSp>
        <p:nvGrpSpPr>
          <p:cNvPr id="21520" name="Group 16"/>
          <p:cNvGrpSpPr>
            <a:grpSpLocks/>
          </p:cNvGrpSpPr>
          <p:nvPr/>
        </p:nvGrpSpPr>
        <p:grpSpPr bwMode="auto">
          <a:xfrm>
            <a:off x="762195" y="8182950"/>
            <a:ext cx="2973113" cy="1250457"/>
            <a:chOff x="0" y="0"/>
            <a:chExt cx="2720" cy="1144"/>
          </a:xfrm>
        </p:grpSpPr>
        <p:pic>
          <p:nvPicPr>
            <p:cNvPr id="21513"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3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1514" name="Line 14"/>
            <p:cNvSpPr>
              <a:spLocks noChangeShapeType="1"/>
            </p:cNvSpPr>
            <p:nvPr/>
          </p:nvSpPr>
          <p:spPr bwMode="auto">
            <a:xfrm>
              <a:off x="184" y="1143"/>
              <a:ext cx="1926" cy="1"/>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1515" name="Rectangle 15"/>
            <p:cNvSpPr>
              <a:spLocks/>
            </p:cNvSpPr>
            <p:nvPr/>
          </p:nvSpPr>
          <p:spPr bwMode="auto">
            <a:xfrm>
              <a:off x="1184" y="172"/>
              <a:ext cx="1536"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4400" dirty="0">
                  <a:solidFill>
                    <a:srgbClr val="C97100"/>
                  </a:solidFill>
                  <a:ea typeface="MS PGothic" pitchFamily="34" charset="-128"/>
                </a:rPr>
                <a:t>old age</a:t>
              </a:r>
            </a:p>
          </p:txBody>
        </p:sp>
      </p:grpSp>
      <p:grpSp>
        <p:nvGrpSpPr>
          <p:cNvPr id="21509" name="Group 20"/>
          <p:cNvGrpSpPr>
            <a:grpSpLocks/>
          </p:cNvGrpSpPr>
          <p:nvPr/>
        </p:nvGrpSpPr>
        <p:grpSpPr bwMode="auto">
          <a:xfrm>
            <a:off x="839759" y="1020798"/>
            <a:ext cx="3113025" cy="1375065"/>
            <a:chOff x="0" y="0"/>
            <a:chExt cx="2848" cy="1257"/>
          </a:xfrm>
        </p:grpSpPr>
        <p:pic>
          <p:nvPicPr>
            <p:cNvPr id="21510" name="Picture 17"/>
            <p:cNvPicPr>
              <a:picLocks noChangeAspect="1" noChangeArrowheads="1"/>
            </p:cNvPicPr>
            <p:nvPr/>
          </p:nvPicPr>
          <p:blipFill>
            <a:blip r:embed="rId7">
              <a:extLst>
                <a:ext uri="{28A0092B-C50C-407E-A947-70E740481C1C}">
                  <a14:useLocalDpi xmlns:a14="http://schemas.microsoft.com/office/drawing/2010/main" val="0"/>
                </a:ext>
              </a:extLst>
            </a:blip>
            <a:srcRect l="24187" t="14981" r="3610" b="1624"/>
            <a:stretch>
              <a:fillRect/>
            </a:stretch>
          </p:blipFill>
          <p:spPr bwMode="auto">
            <a:xfrm>
              <a:off x="0" y="0"/>
              <a:ext cx="1352" cy="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1511" name="Rectangle 18"/>
            <p:cNvSpPr>
              <a:spLocks/>
            </p:cNvSpPr>
            <p:nvPr/>
          </p:nvSpPr>
          <p:spPr bwMode="auto">
            <a:xfrm>
              <a:off x="1720" y="577"/>
              <a:ext cx="1128"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4400" dirty="0">
                  <a:solidFill>
                    <a:srgbClr val="C97100"/>
                  </a:solidFill>
                  <a:ea typeface="MS PGothic" pitchFamily="34" charset="-128"/>
                </a:rPr>
                <a:t>birth</a:t>
              </a:r>
            </a:p>
          </p:txBody>
        </p:sp>
        <p:sp>
          <p:nvSpPr>
            <p:cNvPr id="4" name="Line 19"/>
            <p:cNvSpPr>
              <a:spLocks noChangeShapeType="1"/>
            </p:cNvSpPr>
            <p:nvPr/>
          </p:nvSpPr>
          <p:spPr bwMode="auto">
            <a:xfrm rot="10800000" flipH="1">
              <a:off x="472" y="1169"/>
              <a:ext cx="2177" cy="2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22" name="Rectangle 8"/>
          <p:cNvSpPr>
            <a:spLocks/>
          </p:cNvSpPr>
          <p:nvPr/>
        </p:nvSpPr>
        <p:spPr bwMode="auto">
          <a:xfrm>
            <a:off x="4918224" y="7888"/>
            <a:ext cx="1944216"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4000" dirty="0" err="1" smtClean="0">
                <a:solidFill>
                  <a:srgbClr val="C97100"/>
                </a:solidFill>
                <a:ea typeface="MS PGothic" pitchFamily="34" charset="-128"/>
              </a:rPr>
              <a:t>tahu</a:t>
            </a:r>
            <a:endParaRPr lang="en-US" sz="4000" dirty="0">
              <a:solidFill>
                <a:srgbClr val="C97100"/>
              </a:solidFill>
              <a:ea typeface="MS PGothic" pitchFamily="34" charset="-128"/>
            </a:endParaRPr>
          </a:p>
        </p:txBody>
      </p:sp>
      <p:cxnSp>
        <p:nvCxnSpPr>
          <p:cNvPr id="23" name="Straight Connector 22"/>
          <p:cNvCxnSpPr/>
          <p:nvPr/>
        </p:nvCxnSpPr>
        <p:spPr bwMode="auto">
          <a:xfrm>
            <a:off x="4414168" y="902215"/>
            <a:ext cx="7992888" cy="0"/>
          </a:xfrm>
          <a:prstGeom prst="line">
            <a:avLst/>
          </a:prstGeom>
          <a:blipFill dpi="0" rotWithShape="0">
            <a:blip r:embed="rId8"/>
            <a:srcRect/>
            <a:tile tx="0" ty="0" sx="100000" sy="100000" flip="none" algn="tl"/>
          </a:blipFill>
          <a:ln w="38100" cap="flat" cmpd="sng" algn="ctr">
            <a:solidFill>
              <a:srgbClr val="C971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 name="Rectangle 8"/>
          <p:cNvSpPr>
            <a:spLocks/>
          </p:cNvSpPr>
          <p:nvPr/>
        </p:nvSpPr>
        <p:spPr bwMode="auto">
          <a:xfrm>
            <a:off x="7438504" y="-7044"/>
            <a:ext cx="1944216"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4000" dirty="0" err="1" smtClean="0">
                <a:solidFill>
                  <a:srgbClr val="C97100"/>
                </a:solidFill>
                <a:ea typeface="MS PGothic" pitchFamily="34" charset="-128"/>
              </a:rPr>
              <a:t>mau</a:t>
            </a:r>
            <a:endParaRPr lang="en-US" sz="4000" dirty="0">
              <a:solidFill>
                <a:srgbClr val="C97100"/>
              </a:solidFill>
              <a:ea typeface="MS PGothic" pitchFamily="34" charset="-128"/>
            </a:endParaRPr>
          </a:p>
        </p:txBody>
      </p:sp>
      <p:sp>
        <p:nvSpPr>
          <p:cNvPr id="27" name="Rectangle 8"/>
          <p:cNvSpPr>
            <a:spLocks/>
          </p:cNvSpPr>
          <p:nvPr/>
        </p:nvSpPr>
        <p:spPr bwMode="auto">
          <a:xfrm>
            <a:off x="9886776" y="-21976"/>
            <a:ext cx="1944216"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4000" dirty="0" err="1" smtClean="0">
                <a:solidFill>
                  <a:srgbClr val="C97100"/>
                </a:solidFill>
                <a:ea typeface="MS PGothic" pitchFamily="34" charset="-128"/>
              </a:rPr>
              <a:t>mampu</a:t>
            </a:r>
            <a:endParaRPr lang="en-US" sz="4000" dirty="0">
              <a:solidFill>
                <a:srgbClr val="C97100"/>
              </a:solidFill>
              <a:ea typeface="MS PGothic" pitchFamily="34" charset="-128"/>
            </a:endParaRPr>
          </a:p>
        </p:txBody>
      </p:sp>
      <p:sp>
        <p:nvSpPr>
          <p:cNvPr id="28" name="Rectangle 8"/>
          <p:cNvSpPr>
            <a:spLocks/>
          </p:cNvSpPr>
          <p:nvPr/>
        </p:nvSpPr>
        <p:spPr bwMode="auto">
          <a:xfrm>
            <a:off x="4630192" y="988368"/>
            <a:ext cx="2592288"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t" anchorCtr="0"/>
          <a:lstStyle/>
          <a:p>
            <a:r>
              <a:rPr lang="en-US" sz="2800" dirty="0" smtClean="0">
                <a:solidFill>
                  <a:schemeClr val="tx1"/>
                </a:solidFill>
                <a:ea typeface="MS PGothic" pitchFamily="34" charset="-128"/>
              </a:rPr>
              <a:t>do not know of exclusive breastfeeding</a:t>
            </a:r>
            <a:endParaRPr lang="en-US" sz="2800" dirty="0">
              <a:solidFill>
                <a:schemeClr val="tx1"/>
              </a:solidFill>
              <a:ea typeface="MS PGothic" pitchFamily="34" charset="-128"/>
            </a:endParaRPr>
          </a:p>
        </p:txBody>
      </p:sp>
      <p:sp>
        <p:nvSpPr>
          <p:cNvPr id="29" name="Rectangle 8"/>
          <p:cNvSpPr>
            <a:spLocks/>
          </p:cNvSpPr>
          <p:nvPr/>
        </p:nvSpPr>
        <p:spPr bwMode="auto">
          <a:xfrm>
            <a:off x="4630192" y="6172705"/>
            <a:ext cx="2232248"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t" anchorCtr="0"/>
          <a:lstStyle/>
          <a:p>
            <a:r>
              <a:rPr lang="en-US" sz="2800" dirty="0" smtClean="0">
                <a:solidFill>
                  <a:schemeClr val="tx1"/>
                </a:solidFill>
                <a:ea typeface="MS PGothic" pitchFamily="34" charset="-128"/>
              </a:rPr>
              <a:t>do not know what constitutes an emergency</a:t>
            </a:r>
            <a:endParaRPr lang="en-US" sz="2800" dirty="0">
              <a:solidFill>
                <a:schemeClr val="tx1"/>
              </a:solidFill>
              <a:ea typeface="MS PGothic" pitchFamily="34" charset="-128"/>
            </a:endParaRPr>
          </a:p>
        </p:txBody>
      </p:sp>
      <p:sp>
        <p:nvSpPr>
          <p:cNvPr id="30" name="Rectangle 8"/>
          <p:cNvSpPr>
            <a:spLocks/>
          </p:cNvSpPr>
          <p:nvPr/>
        </p:nvSpPr>
        <p:spPr bwMode="auto">
          <a:xfrm>
            <a:off x="9886776" y="6172705"/>
            <a:ext cx="2304256"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t" anchorCtr="0"/>
          <a:lstStyle/>
          <a:p>
            <a:r>
              <a:rPr lang="en-US" sz="2800" dirty="0" smtClean="0">
                <a:solidFill>
                  <a:schemeClr val="tx1"/>
                </a:solidFill>
                <a:ea typeface="MS PGothic" pitchFamily="34" charset="-128"/>
              </a:rPr>
              <a:t>Supply side issue</a:t>
            </a:r>
            <a:r>
              <a:rPr lang="en-US" sz="2800" dirty="0" smtClean="0">
                <a:solidFill>
                  <a:schemeClr val="tx1"/>
                </a:solidFill>
                <a:ea typeface="MS PGothic" pitchFamily="34" charset="-128"/>
              </a:rPr>
              <a:t>, </a:t>
            </a:r>
            <a:endParaRPr lang="en-US" sz="2800" dirty="0" smtClean="0">
              <a:solidFill>
                <a:schemeClr val="tx1"/>
              </a:solidFill>
              <a:ea typeface="MS PGothic" pitchFamily="34" charset="-128"/>
            </a:endParaRPr>
          </a:p>
          <a:p>
            <a:r>
              <a:rPr lang="en-US" sz="2800" dirty="0" smtClean="0">
                <a:solidFill>
                  <a:schemeClr val="tx1"/>
                </a:solidFill>
                <a:ea typeface="MS PGothic" pitchFamily="34" charset="-128"/>
              </a:rPr>
              <a:t>not affordable</a:t>
            </a:r>
          </a:p>
        </p:txBody>
      </p:sp>
      <p:sp>
        <p:nvSpPr>
          <p:cNvPr id="31" name="Rectangle 8"/>
          <p:cNvSpPr>
            <a:spLocks/>
          </p:cNvSpPr>
          <p:nvPr/>
        </p:nvSpPr>
        <p:spPr bwMode="auto">
          <a:xfrm>
            <a:off x="4486176" y="8260698"/>
            <a:ext cx="2664296"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t" anchorCtr="0"/>
          <a:lstStyle/>
          <a:p>
            <a:r>
              <a:rPr lang="en-US" sz="2800" dirty="0" smtClean="0">
                <a:solidFill>
                  <a:schemeClr val="tx1"/>
                </a:solidFill>
                <a:ea typeface="MS PGothic" pitchFamily="34" charset="-128"/>
              </a:rPr>
              <a:t>do not know how to prepare for old age</a:t>
            </a:r>
          </a:p>
        </p:txBody>
      </p:sp>
      <p:sp>
        <p:nvSpPr>
          <p:cNvPr id="32" name="Rectangle 8"/>
          <p:cNvSpPr>
            <a:spLocks/>
          </p:cNvSpPr>
          <p:nvPr/>
        </p:nvSpPr>
        <p:spPr bwMode="auto">
          <a:xfrm>
            <a:off x="7582520" y="8260937"/>
            <a:ext cx="2304256"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t" anchorCtr="0"/>
          <a:lstStyle/>
          <a:p>
            <a:r>
              <a:rPr lang="en-US" sz="2800" dirty="0" smtClean="0">
                <a:solidFill>
                  <a:schemeClr val="tx1"/>
                </a:solidFill>
                <a:ea typeface="MS PGothic" pitchFamily="34" charset="-128"/>
              </a:rPr>
              <a:t>reliance on moral economy</a:t>
            </a:r>
          </a:p>
        </p:txBody>
      </p:sp>
      <p:sp>
        <p:nvSpPr>
          <p:cNvPr id="33" name="Rectangle 8"/>
          <p:cNvSpPr>
            <a:spLocks/>
          </p:cNvSpPr>
          <p:nvPr/>
        </p:nvSpPr>
        <p:spPr bwMode="auto">
          <a:xfrm>
            <a:off x="10318824" y="8260698"/>
            <a:ext cx="2304256"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t" anchorCtr="0"/>
          <a:lstStyle/>
          <a:p>
            <a:r>
              <a:rPr lang="en-US" sz="2800" dirty="0" smtClean="0">
                <a:solidFill>
                  <a:schemeClr val="tx1"/>
                </a:solidFill>
                <a:ea typeface="MS PGothic" pitchFamily="34" charset="-128"/>
              </a:rPr>
              <a:t>contributions not affordable </a:t>
            </a:r>
          </a:p>
        </p:txBody>
      </p:sp>
      <p:sp>
        <p:nvSpPr>
          <p:cNvPr id="34" name="Rectangle 8"/>
          <p:cNvSpPr>
            <a:spLocks/>
          </p:cNvSpPr>
          <p:nvPr/>
        </p:nvSpPr>
        <p:spPr bwMode="auto">
          <a:xfrm>
            <a:off x="4486176" y="2644313"/>
            <a:ext cx="2664296"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t" anchorCtr="0"/>
          <a:lstStyle/>
          <a:p>
            <a:r>
              <a:rPr lang="en-US" sz="2800" dirty="0" smtClean="0">
                <a:solidFill>
                  <a:schemeClr val="tx1"/>
                </a:solidFill>
                <a:ea typeface="MS PGothic" pitchFamily="34" charset="-128"/>
              </a:rPr>
              <a:t>do not know the importance of education</a:t>
            </a:r>
            <a:endParaRPr lang="en-US" sz="2800" dirty="0">
              <a:solidFill>
                <a:schemeClr val="tx1"/>
              </a:solidFill>
              <a:ea typeface="MS PGothic" pitchFamily="34" charset="-128"/>
            </a:endParaRPr>
          </a:p>
        </p:txBody>
      </p:sp>
      <p:sp>
        <p:nvSpPr>
          <p:cNvPr id="35" name="Rectangle 8"/>
          <p:cNvSpPr>
            <a:spLocks/>
          </p:cNvSpPr>
          <p:nvPr/>
        </p:nvSpPr>
        <p:spPr bwMode="auto">
          <a:xfrm>
            <a:off x="7366496" y="2644313"/>
            <a:ext cx="2232248"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t" anchorCtr="0"/>
          <a:lstStyle/>
          <a:p>
            <a:r>
              <a:rPr lang="en-US" sz="2800" dirty="0" smtClean="0">
                <a:solidFill>
                  <a:schemeClr val="tx1"/>
                </a:solidFill>
                <a:ea typeface="MS PGothic" pitchFamily="34" charset="-128"/>
              </a:rPr>
              <a:t>opportunity cost of child’s time</a:t>
            </a:r>
            <a:endParaRPr lang="en-US" sz="2800" dirty="0">
              <a:solidFill>
                <a:schemeClr val="tx1"/>
              </a:solidFill>
              <a:ea typeface="MS PGothic" pitchFamily="34" charset="-128"/>
            </a:endParaRPr>
          </a:p>
        </p:txBody>
      </p:sp>
      <p:sp>
        <p:nvSpPr>
          <p:cNvPr id="36" name="Rectangle 8"/>
          <p:cNvSpPr>
            <a:spLocks/>
          </p:cNvSpPr>
          <p:nvPr/>
        </p:nvSpPr>
        <p:spPr bwMode="auto">
          <a:xfrm>
            <a:off x="9814768" y="2644313"/>
            <a:ext cx="2232248"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t" anchorCtr="0"/>
          <a:lstStyle/>
          <a:p>
            <a:r>
              <a:rPr lang="en-US" sz="2800" dirty="0" smtClean="0">
                <a:solidFill>
                  <a:schemeClr val="tx1"/>
                </a:solidFill>
                <a:ea typeface="MS PGothic" pitchFamily="34" charset="-128"/>
              </a:rPr>
              <a:t>not available, </a:t>
            </a:r>
          </a:p>
          <a:p>
            <a:r>
              <a:rPr lang="en-US" sz="2800" dirty="0" smtClean="0">
                <a:solidFill>
                  <a:schemeClr val="tx1"/>
                </a:solidFill>
                <a:ea typeface="MS PGothic" pitchFamily="34" charset="-128"/>
              </a:rPr>
              <a:t>not affordable</a:t>
            </a:r>
            <a:endParaRPr lang="en-US" sz="2800" dirty="0">
              <a:solidFill>
                <a:schemeClr val="tx1"/>
              </a:solidFill>
              <a:ea typeface="MS PGothic" pitchFamily="34" charset="-128"/>
            </a:endParaRPr>
          </a:p>
        </p:txBody>
      </p:sp>
      <p:sp>
        <p:nvSpPr>
          <p:cNvPr id="37" name="Rectangle 8"/>
          <p:cNvSpPr>
            <a:spLocks/>
          </p:cNvSpPr>
          <p:nvPr/>
        </p:nvSpPr>
        <p:spPr bwMode="auto">
          <a:xfrm>
            <a:off x="7438504" y="4300736"/>
            <a:ext cx="2232248"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t" anchorCtr="0"/>
          <a:lstStyle/>
          <a:p>
            <a:r>
              <a:rPr lang="en-US" sz="2800" dirty="0" smtClean="0">
                <a:solidFill>
                  <a:schemeClr val="tx1"/>
                </a:solidFill>
                <a:ea typeface="MS PGothic" pitchFamily="34" charset="-128"/>
              </a:rPr>
              <a:t>available jobs lack stability and security</a:t>
            </a:r>
            <a:endParaRPr lang="en-US" sz="2800" dirty="0">
              <a:solidFill>
                <a:schemeClr val="tx1"/>
              </a:solidFill>
              <a:ea typeface="MS PGothic" pitchFamily="34" charset="-128"/>
            </a:endParaRPr>
          </a:p>
        </p:txBody>
      </p:sp>
      <p:cxnSp>
        <p:nvCxnSpPr>
          <p:cNvPr id="38" name="Straight Connector 37"/>
          <p:cNvCxnSpPr/>
          <p:nvPr/>
        </p:nvCxnSpPr>
        <p:spPr bwMode="auto">
          <a:xfrm>
            <a:off x="4414168" y="2500297"/>
            <a:ext cx="7992888" cy="0"/>
          </a:xfrm>
          <a:prstGeom prst="line">
            <a:avLst/>
          </a:prstGeom>
          <a:blipFill dpi="0" rotWithShape="0">
            <a:blip r:embed="rId8"/>
            <a:srcRect/>
            <a:tile tx="0" ty="0" sx="100000" sy="100000" flip="none" algn="tl"/>
          </a:blipFill>
          <a:ln w="38100" cap="flat" cmpd="sng" algn="ctr">
            <a:solidFill>
              <a:srgbClr val="C971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9" name="Straight Connector 38"/>
          <p:cNvCxnSpPr/>
          <p:nvPr/>
        </p:nvCxnSpPr>
        <p:spPr bwMode="auto">
          <a:xfrm>
            <a:off x="4414168" y="4098857"/>
            <a:ext cx="7992888" cy="0"/>
          </a:xfrm>
          <a:prstGeom prst="line">
            <a:avLst/>
          </a:prstGeom>
          <a:blipFill dpi="0" rotWithShape="0">
            <a:blip r:embed="rId8"/>
            <a:srcRect/>
            <a:tile tx="0" ty="0" sx="100000" sy="100000" flip="none" algn="tl"/>
          </a:blipFill>
          <a:ln w="38100" cap="flat" cmpd="sng" algn="ctr">
            <a:solidFill>
              <a:srgbClr val="C971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0" name="Straight Connector 39"/>
          <p:cNvCxnSpPr/>
          <p:nvPr/>
        </p:nvCxnSpPr>
        <p:spPr bwMode="auto">
          <a:xfrm>
            <a:off x="4414168" y="5841194"/>
            <a:ext cx="7992888" cy="0"/>
          </a:xfrm>
          <a:prstGeom prst="line">
            <a:avLst/>
          </a:prstGeom>
          <a:blipFill dpi="0" rotWithShape="0">
            <a:blip r:embed="rId8"/>
            <a:srcRect/>
            <a:tile tx="0" ty="0" sx="100000" sy="100000" flip="none" algn="tl"/>
          </a:blipFill>
          <a:ln w="38100" cap="flat" cmpd="sng" algn="ctr">
            <a:solidFill>
              <a:srgbClr val="C971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1" name="Straight Connector 40"/>
          <p:cNvCxnSpPr/>
          <p:nvPr/>
        </p:nvCxnSpPr>
        <p:spPr bwMode="auto">
          <a:xfrm>
            <a:off x="4414168" y="8015340"/>
            <a:ext cx="7992888" cy="0"/>
          </a:xfrm>
          <a:prstGeom prst="line">
            <a:avLst/>
          </a:prstGeom>
          <a:blipFill dpi="0" rotWithShape="0">
            <a:blip r:embed="rId8"/>
            <a:srcRect/>
            <a:tile tx="0" ty="0" sx="100000" sy="100000" flip="none" algn="tl"/>
          </a:blipFill>
          <a:ln w="38100" cap="flat" cmpd="sng" algn="ctr">
            <a:solidFill>
              <a:srgbClr val="C971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3" name="Rectangle 8"/>
          <p:cNvSpPr>
            <a:spLocks/>
          </p:cNvSpPr>
          <p:nvPr/>
        </p:nvSpPr>
        <p:spPr bwMode="auto">
          <a:xfrm>
            <a:off x="7294488" y="6172705"/>
            <a:ext cx="2232248"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t" anchorCtr="0"/>
          <a:lstStyle/>
          <a:p>
            <a:r>
              <a:rPr lang="en-US" sz="2800" dirty="0" smtClean="0">
                <a:solidFill>
                  <a:schemeClr val="tx1"/>
                </a:solidFill>
                <a:ea typeface="MS PGothic" pitchFamily="34" charset="-128"/>
              </a:rPr>
              <a:t>culturally dependent on </a:t>
            </a:r>
            <a:r>
              <a:rPr lang="en-US" sz="2800" dirty="0" err="1" smtClean="0">
                <a:solidFill>
                  <a:schemeClr val="tx1"/>
                </a:solidFill>
                <a:ea typeface="MS PGothic" pitchFamily="34" charset="-128"/>
              </a:rPr>
              <a:t>dukun</a:t>
            </a:r>
            <a:endParaRPr lang="en-US" sz="2800" dirty="0">
              <a:solidFill>
                <a:schemeClr val="tx1"/>
              </a:solidFill>
              <a:ea typeface="MS PGothic" pitchFamily="34" charset="-128"/>
            </a:endParaRPr>
          </a:p>
        </p:txBody>
      </p:sp>
      <p:sp>
        <p:nvSpPr>
          <p:cNvPr id="44" name="Rectangle 8"/>
          <p:cNvSpPr>
            <a:spLocks/>
          </p:cNvSpPr>
          <p:nvPr/>
        </p:nvSpPr>
        <p:spPr bwMode="auto">
          <a:xfrm>
            <a:off x="4486176" y="4300736"/>
            <a:ext cx="2232248"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t" anchorCtr="0"/>
          <a:lstStyle/>
          <a:p>
            <a:r>
              <a:rPr lang="en-US" sz="2800" dirty="0" smtClean="0">
                <a:solidFill>
                  <a:schemeClr val="tx1"/>
                </a:solidFill>
                <a:ea typeface="MS PGothic" pitchFamily="34" charset="-128"/>
              </a:rPr>
              <a:t>do not know what jobs are available</a:t>
            </a:r>
            <a:endParaRPr lang="en-US" sz="2800" dirty="0">
              <a:solidFill>
                <a:schemeClr val="tx1"/>
              </a:solidFill>
              <a:ea typeface="MS PGothic" pitchFamily="34" charset="-128"/>
            </a:endParaRPr>
          </a:p>
        </p:txBody>
      </p:sp>
      <p:sp>
        <p:nvSpPr>
          <p:cNvPr id="45" name="Rectangle 8"/>
          <p:cNvSpPr>
            <a:spLocks/>
          </p:cNvSpPr>
          <p:nvPr/>
        </p:nvSpPr>
        <p:spPr bwMode="auto">
          <a:xfrm>
            <a:off x="9886776" y="4300975"/>
            <a:ext cx="2736304"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t" anchorCtr="0"/>
          <a:lstStyle/>
          <a:p>
            <a:r>
              <a:rPr lang="en-US" sz="2800" dirty="0" smtClean="0">
                <a:solidFill>
                  <a:schemeClr val="tx1"/>
                </a:solidFill>
                <a:ea typeface="MS PGothic" pitchFamily="34" charset="-128"/>
              </a:rPr>
              <a:t>job creation issues not being addressed</a:t>
            </a:r>
            <a:endParaRPr lang="en-US" sz="2800" dirty="0">
              <a:solidFill>
                <a:schemeClr val="tx1"/>
              </a:solidFill>
              <a:ea typeface="MS PGothic" pitchFamily="34" charset="-128"/>
            </a:endParaRPr>
          </a:p>
        </p:txBody>
      </p:sp>
      <p:sp>
        <p:nvSpPr>
          <p:cNvPr id="46" name="Rectangle 8"/>
          <p:cNvSpPr>
            <a:spLocks/>
          </p:cNvSpPr>
          <p:nvPr/>
        </p:nvSpPr>
        <p:spPr bwMode="auto">
          <a:xfrm>
            <a:off x="7150472" y="988368"/>
            <a:ext cx="2592288"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t" anchorCtr="0"/>
          <a:lstStyle/>
          <a:p>
            <a:r>
              <a:rPr lang="en-US" sz="2800" dirty="0" smtClean="0">
                <a:solidFill>
                  <a:schemeClr val="tx1"/>
                </a:solidFill>
                <a:ea typeface="MS PGothic" pitchFamily="34" charset="-128"/>
              </a:rPr>
              <a:t>belief in traditional rearing methods</a:t>
            </a:r>
            <a:endParaRPr lang="en-US" sz="2800" dirty="0">
              <a:solidFill>
                <a:schemeClr val="tx1"/>
              </a:solidFill>
              <a:ea typeface="MS PGothic" pitchFamily="34" charset="-128"/>
            </a:endParaRPr>
          </a:p>
        </p:txBody>
      </p:sp>
      <p:sp>
        <p:nvSpPr>
          <p:cNvPr id="47" name="Rectangle 8"/>
          <p:cNvSpPr>
            <a:spLocks/>
          </p:cNvSpPr>
          <p:nvPr/>
        </p:nvSpPr>
        <p:spPr bwMode="auto">
          <a:xfrm>
            <a:off x="9814768" y="988368"/>
            <a:ext cx="2592288"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t" anchorCtr="0"/>
          <a:lstStyle/>
          <a:p>
            <a:r>
              <a:rPr lang="en-US" sz="2800" dirty="0" smtClean="0">
                <a:solidFill>
                  <a:schemeClr val="tx1"/>
                </a:solidFill>
                <a:ea typeface="MS PGothic" pitchFamily="34" charset="-128"/>
              </a:rPr>
              <a:t>ECD and parenting education rare</a:t>
            </a:r>
            <a:endParaRPr lang="en-US" sz="2800" dirty="0">
              <a:solidFill>
                <a:schemeClr val="tx1"/>
              </a:solidFill>
              <a:ea typeface="MS PGothic" pitchFamily="34" charset="-128"/>
            </a:endParaRPr>
          </a:p>
        </p:txBody>
      </p:sp>
    </p:spTree>
    <p:extLst>
      <p:ext uri="{BB962C8B-B14F-4D97-AF65-F5344CB8AC3E}">
        <p14:creationId xmlns:p14="http://schemas.microsoft.com/office/powerpoint/2010/main" val="177471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8"/>
          <p:cNvSpPr>
            <a:spLocks/>
          </p:cNvSpPr>
          <p:nvPr/>
        </p:nvSpPr>
        <p:spPr bwMode="auto">
          <a:xfrm>
            <a:off x="1219912" y="2159091"/>
            <a:ext cx="10657184"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3200" dirty="0" smtClean="0">
                <a:solidFill>
                  <a:schemeClr val="tx1"/>
                </a:solidFill>
                <a:ea typeface="MS PGothic" pitchFamily="34" charset="-128"/>
              </a:rPr>
              <a:t>what are the main barriers preventing poor households from entering the middle class?</a:t>
            </a:r>
            <a:endParaRPr lang="en-US" sz="3200" dirty="0">
              <a:solidFill>
                <a:schemeClr val="tx1"/>
              </a:solidFill>
              <a:ea typeface="MS PGothic" pitchFamily="34" charset="-128"/>
            </a:endParaRPr>
          </a:p>
        </p:txBody>
      </p:sp>
      <p:sp>
        <p:nvSpPr>
          <p:cNvPr id="26" name="Rectangle 8"/>
          <p:cNvSpPr>
            <a:spLocks/>
          </p:cNvSpPr>
          <p:nvPr/>
        </p:nvSpPr>
        <p:spPr bwMode="auto">
          <a:xfrm>
            <a:off x="1178960" y="3599251"/>
            <a:ext cx="9329984"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3200" dirty="0" smtClean="0">
                <a:solidFill>
                  <a:schemeClr val="tx1"/>
                </a:solidFill>
                <a:ea typeface="MS PGothic" pitchFamily="34" charset="-128"/>
              </a:rPr>
              <a:t>what are the main sources of household risk and vulnerability, and how do households cope?</a:t>
            </a:r>
            <a:endParaRPr lang="en-US" sz="3200" dirty="0">
              <a:solidFill>
                <a:schemeClr val="tx1"/>
              </a:solidFill>
              <a:ea typeface="MS PGothic" pitchFamily="34" charset="-128"/>
            </a:endParaRPr>
          </a:p>
        </p:txBody>
      </p:sp>
      <p:sp>
        <p:nvSpPr>
          <p:cNvPr id="27" name="Rectangle 8"/>
          <p:cNvSpPr>
            <a:spLocks/>
          </p:cNvSpPr>
          <p:nvPr/>
        </p:nvSpPr>
        <p:spPr bwMode="auto">
          <a:xfrm>
            <a:off x="1219912" y="5111419"/>
            <a:ext cx="9793088"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3200" dirty="0" smtClean="0">
                <a:solidFill>
                  <a:schemeClr val="tx1"/>
                </a:solidFill>
                <a:ea typeface="MS PGothic" pitchFamily="34" charset="-128"/>
              </a:rPr>
              <a:t>are recent reforms in social assistance leading to adequate protection, or is more needed?</a:t>
            </a:r>
            <a:endParaRPr lang="en-US" sz="3200" dirty="0">
              <a:solidFill>
                <a:schemeClr val="tx1"/>
              </a:solidFill>
              <a:ea typeface="MS PGothic" pitchFamily="34" charset="-128"/>
            </a:endParaRPr>
          </a:p>
        </p:txBody>
      </p:sp>
      <p:sp>
        <p:nvSpPr>
          <p:cNvPr id="28" name="Rectangle 8"/>
          <p:cNvSpPr>
            <a:spLocks/>
          </p:cNvSpPr>
          <p:nvPr/>
        </p:nvSpPr>
        <p:spPr bwMode="auto">
          <a:xfrm>
            <a:off x="1209196" y="6407563"/>
            <a:ext cx="9371756"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3200" dirty="0">
                <a:solidFill>
                  <a:schemeClr val="tx1"/>
                </a:solidFill>
                <a:ea typeface="MS PGothic" pitchFamily="34" charset="-128"/>
              </a:rPr>
              <a:t>d</a:t>
            </a:r>
            <a:r>
              <a:rPr lang="en-US" sz="3200" dirty="0" smtClean="0">
                <a:solidFill>
                  <a:schemeClr val="tx1"/>
                </a:solidFill>
                <a:ea typeface="MS PGothic" pitchFamily="34" charset="-128"/>
              </a:rPr>
              <a:t>o greater investments in social protection undermine traditional social capital?</a:t>
            </a:r>
            <a:endParaRPr lang="en-US" sz="3200" dirty="0">
              <a:solidFill>
                <a:schemeClr val="tx1"/>
              </a:solidFill>
              <a:ea typeface="MS PGothic" pitchFamily="34" charset="-128"/>
            </a:endParaRPr>
          </a:p>
        </p:txBody>
      </p:sp>
      <p:sp>
        <p:nvSpPr>
          <p:cNvPr id="29" name="Rectangle 8"/>
          <p:cNvSpPr>
            <a:spLocks/>
          </p:cNvSpPr>
          <p:nvPr/>
        </p:nvSpPr>
        <p:spPr bwMode="auto">
          <a:xfrm>
            <a:off x="1222888" y="7775715"/>
            <a:ext cx="9502080"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3200" dirty="0" smtClean="0">
                <a:solidFill>
                  <a:schemeClr val="tx1"/>
                </a:solidFill>
                <a:ea typeface="MS PGothic" pitchFamily="34" charset="-128"/>
              </a:rPr>
              <a:t>what are the drivers of increasing inequality, and what policies can promote shared prosperity?</a:t>
            </a:r>
            <a:endParaRPr lang="en-US" sz="3200" dirty="0">
              <a:solidFill>
                <a:schemeClr val="tx1"/>
              </a:solidFill>
              <a:ea typeface="MS PGothic" pitchFamily="34" charset="-128"/>
            </a:endParaRPr>
          </a:p>
        </p:txBody>
      </p:sp>
      <p:sp>
        <p:nvSpPr>
          <p:cNvPr id="30" name="TextBox 29"/>
          <p:cNvSpPr txBox="1"/>
          <p:nvPr/>
        </p:nvSpPr>
        <p:spPr>
          <a:xfrm>
            <a:off x="0" y="0"/>
            <a:ext cx="13004800" cy="1394813"/>
          </a:xfrm>
          <a:prstGeom prst="rect">
            <a:avLst/>
          </a:prstGeom>
          <a:noFill/>
        </p:spPr>
        <p:txBody>
          <a:bodyPr wrap="square" lIns="130046" tIns="65023" rIns="130046" bIns="65023" rtlCol="0">
            <a:noAutofit/>
          </a:bodyPr>
          <a:lstStyle/>
          <a:p>
            <a:r>
              <a:rPr lang="en-US" sz="3600" b="1" dirty="0" smtClean="0">
                <a:solidFill>
                  <a:srgbClr val="FFC000"/>
                </a:solidFill>
              </a:rPr>
              <a:t>Some big picture research questions </a:t>
            </a:r>
          </a:p>
          <a:p>
            <a:r>
              <a:rPr lang="en-US" sz="3600" b="1" dirty="0" smtClean="0">
                <a:solidFill>
                  <a:srgbClr val="FFC000"/>
                </a:solidFill>
              </a:rPr>
              <a:t>that go beyond the life cycle…</a:t>
            </a:r>
            <a:endParaRPr lang="en-US" sz="3600" b="1" dirty="0">
              <a:solidFill>
                <a:srgbClr val="FFC000"/>
              </a:solidFill>
            </a:endParaRPr>
          </a:p>
        </p:txBody>
      </p:sp>
    </p:spTree>
    <p:extLst>
      <p:ext uri="{BB962C8B-B14F-4D97-AF65-F5344CB8AC3E}">
        <p14:creationId xmlns:p14="http://schemas.microsoft.com/office/powerpoint/2010/main" val="842171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3004800" cy="1394813"/>
          </a:xfrm>
          <a:prstGeom prst="rect">
            <a:avLst/>
          </a:prstGeom>
          <a:noFill/>
        </p:spPr>
        <p:txBody>
          <a:bodyPr wrap="square" lIns="130046" tIns="65023" rIns="130046" bIns="65023" rtlCol="0">
            <a:noAutofit/>
          </a:bodyPr>
          <a:lstStyle/>
          <a:p>
            <a:r>
              <a:rPr lang="en-US" sz="3600" b="1" dirty="0" smtClean="0">
                <a:solidFill>
                  <a:srgbClr val="FFC000"/>
                </a:solidFill>
              </a:rPr>
              <a:t>Moreover, </a:t>
            </a:r>
            <a:r>
              <a:rPr lang="en-US" sz="3600" b="1" dirty="0">
                <a:solidFill>
                  <a:srgbClr val="FFC000"/>
                </a:solidFill>
              </a:rPr>
              <a:t>much of the population lives </a:t>
            </a:r>
            <a:endParaRPr lang="en-US" sz="3600" b="1" dirty="0" smtClean="0">
              <a:solidFill>
                <a:srgbClr val="FFC000"/>
              </a:solidFill>
            </a:endParaRPr>
          </a:p>
          <a:p>
            <a:r>
              <a:rPr lang="en-US" sz="3600" b="1" dirty="0" smtClean="0">
                <a:solidFill>
                  <a:srgbClr val="FFC000"/>
                </a:solidFill>
              </a:rPr>
              <a:t>just </a:t>
            </a:r>
            <a:r>
              <a:rPr lang="en-US" sz="3600" b="1" dirty="0">
                <a:solidFill>
                  <a:srgbClr val="FFC000"/>
                </a:solidFill>
              </a:rPr>
              <a:t>above the poverty line…</a:t>
            </a:r>
          </a:p>
        </p:txBody>
      </p:sp>
      <p:grpSp>
        <p:nvGrpSpPr>
          <p:cNvPr id="3" name="Group 2"/>
          <p:cNvGrpSpPr/>
          <p:nvPr/>
        </p:nvGrpSpPr>
        <p:grpSpPr>
          <a:xfrm>
            <a:off x="1519485" y="1638944"/>
            <a:ext cx="11537243" cy="7836832"/>
            <a:chOff x="1068388" y="1152382"/>
            <a:chExt cx="8112124" cy="5510273"/>
          </a:xfrm>
        </p:grpSpPr>
        <p:graphicFrame>
          <p:nvGraphicFramePr>
            <p:cNvPr id="15" name="Object 1"/>
            <p:cNvGraphicFramePr>
              <a:graphicFrameLocks/>
            </p:cNvGraphicFramePr>
            <p:nvPr>
              <p:extLst>
                <p:ext uri="{D42A27DB-BD31-4B8C-83A1-F6EECF244321}">
                  <p14:modId xmlns:p14="http://schemas.microsoft.com/office/powerpoint/2010/main" val="2901472158"/>
                </p:ext>
              </p:extLst>
            </p:nvPr>
          </p:nvGraphicFramePr>
          <p:xfrm>
            <a:off x="1068388" y="1152382"/>
            <a:ext cx="6869112" cy="5502418"/>
          </p:xfrm>
          <a:graphic>
            <a:graphicData uri="http://schemas.openxmlformats.org/presentationml/2006/ole">
              <mc:AlternateContent xmlns:mc="http://schemas.openxmlformats.org/markup-compatibility/2006">
                <mc:Choice xmlns:v="urn:schemas-microsoft-com:vml" Requires="v">
                  <p:oleObj spid="_x0000_s49181" name="Chart" r:id="rId4" imgW="10849489" imgH="8689218" progId="MSGraph.Chart.8">
                    <p:embed/>
                  </p:oleObj>
                </mc:Choice>
                <mc:Fallback>
                  <p:oleObj name="Chart" r:id="rId4" imgW="10849489" imgH="8689218" progId="MSGraph.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8388" y="1152382"/>
                          <a:ext cx="6869112" cy="5502418"/>
                        </a:xfrm>
                        <a:prstGeom prst="rect">
                          <a:avLst/>
                        </a:prstGeom>
                        <a:noFill/>
                        <a:effectLst/>
                        <a:extLst/>
                      </p:spPr>
                    </p:pic>
                  </p:oleObj>
                </mc:Fallback>
              </mc:AlternateContent>
            </a:graphicData>
          </a:graphic>
        </p:graphicFrame>
        <p:cxnSp>
          <p:nvCxnSpPr>
            <p:cNvPr id="16" name="Straight Connector 15"/>
            <p:cNvCxnSpPr/>
            <p:nvPr/>
          </p:nvCxnSpPr>
          <p:spPr>
            <a:xfrm flipV="1">
              <a:off x="3059832" y="2060848"/>
              <a:ext cx="0" cy="3418332"/>
            </a:xfrm>
            <a:prstGeom prst="line">
              <a:avLst/>
            </a:prstGeom>
            <a:ln w="57150">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806546" y="2658994"/>
              <a:ext cx="0" cy="2840482"/>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186612" y="6381328"/>
              <a:ext cx="1993900" cy="281327"/>
            </a:xfrm>
            <a:prstGeom prst="rect">
              <a:avLst/>
            </a:prstGeom>
            <a:noFill/>
          </p:spPr>
          <p:txBody>
            <a:bodyPr wrap="square" rtlCol="0">
              <a:spAutoFit/>
            </a:bodyPr>
            <a:lstStyle/>
            <a:p>
              <a:r>
                <a:rPr lang="en-US" sz="2000" dirty="0">
                  <a:solidFill>
                    <a:schemeClr val="tx1"/>
                  </a:solidFill>
                </a:rPr>
                <a:t>Source: BPS, </a:t>
              </a:r>
              <a:r>
                <a:rPr lang="en-US" sz="2000" dirty="0" err="1" smtClean="0">
                  <a:solidFill>
                    <a:schemeClr val="tx1"/>
                  </a:solidFill>
                </a:rPr>
                <a:t>Susenas</a:t>
              </a:r>
              <a:endParaRPr lang="en-US" sz="2000" dirty="0">
                <a:solidFill>
                  <a:schemeClr val="tx1"/>
                </a:solidFill>
              </a:endParaRPr>
            </a:p>
          </p:txBody>
        </p:sp>
        <p:sp>
          <p:nvSpPr>
            <p:cNvPr id="19" name="TextBox 18"/>
            <p:cNvSpPr txBox="1"/>
            <p:nvPr/>
          </p:nvSpPr>
          <p:spPr>
            <a:xfrm>
              <a:off x="2951820" y="1960711"/>
              <a:ext cx="5232400" cy="281327"/>
            </a:xfrm>
            <a:prstGeom prst="rect">
              <a:avLst/>
            </a:prstGeom>
            <a:noFill/>
          </p:spPr>
          <p:txBody>
            <a:bodyPr wrap="square" rtlCol="0">
              <a:spAutoFit/>
            </a:bodyPr>
            <a:lstStyle/>
            <a:p>
              <a:r>
                <a:rPr lang="en-NZ" sz="2000" b="1" dirty="0" smtClean="0">
                  <a:solidFill>
                    <a:schemeClr val="tx1"/>
                  </a:solidFill>
                </a:rPr>
                <a:t>Official Poverty Line = Rp.233,700/person/month</a:t>
              </a:r>
              <a:endParaRPr lang="en-US" sz="2000" b="1" dirty="0">
                <a:solidFill>
                  <a:schemeClr val="tx1"/>
                </a:solidFill>
              </a:endParaRPr>
            </a:p>
          </p:txBody>
        </p:sp>
        <p:sp>
          <p:nvSpPr>
            <p:cNvPr id="20" name="TextBox 19"/>
            <p:cNvSpPr txBox="1"/>
            <p:nvPr/>
          </p:nvSpPr>
          <p:spPr>
            <a:xfrm>
              <a:off x="3306234" y="2598085"/>
              <a:ext cx="3708400" cy="281327"/>
            </a:xfrm>
            <a:prstGeom prst="rect">
              <a:avLst/>
            </a:prstGeom>
            <a:noFill/>
          </p:spPr>
          <p:txBody>
            <a:bodyPr wrap="square" rtlCol="0">
              <a:spAutoFit/>
            </a:bodyPr>
            <a:lstStyle/>
            <a:p>
              <a:r>
                <a:rPr lang="en-NZ" sz="2000" b="1" dirty="0" smtClean="0">
                  <a:solidFill>
                    <a:schemeClr val="tx1"/>
                  </a:solidFill>
                </a:rPr>
                <a:t>1.5 x Official Poverty Line</a:t>
              </a:r>
              <a:endParaRPr lang="en-US" sz="2000" b="1" dirty="0">
                <a:solidFill>
                  <a:schemeClr val="tx1"/>
                </a:solidFill>
              </a:endParaRPr>
            </a:p>
          </p:txBody>
        </p:sp>
        <p:sp>
          <p:nvSpPr>
            <p:cNvPr id="23" name="Rectangle 22"/>
            <p:cNvSpPr/>
            <p:nvPr/>
          </p:nvSpPr>
          <p:spPr>
            <a:xfrm>
              <a:off x="1115616" y="1196752"/>
              <a:ext cx="7003900" cy="57606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5">
                      <a:lumMod val="40000"/>
                      <a:lumOff val="60000"/>
                    </a:schemeClr>
                  </a:solidFill>
                </a:rPr>
                <a:t>Indonesian Consumption Distribution, 2011</a:t>
              </a:r>
            </a:p>
          </p:txBody>
        </p:sp>
      </p:grpSp>
      <p:sp>
        <p:nvSpPr>
          <p:cNvPr id="21" name="Line Callout 2 (No Border) 20"/>
          <p:cNvSpPr/>
          <p:nvPr/>
        </p:nvSpPr>
        <p:spPr>
          <a:xfrm>
            <a:off x="6809634" y="5112314"/>
            <a:ext cx="4750364" cy="993422"/>
          </a:xfrm>
          <a:prstGeom prst="callout2">
            <a:avLst>
              <a:gd name="adj1" fmla="val 38750"/>
              <a:gd name="adj2" fmla="val -729"/>
              <a:gd name="adj3" fmla="val 42386"/>
              <a:gd name="adj4" fmla="val -16667"/>
              <a:gd name="adj5" fmla="val 86054"/>
              <a:gd name="adj6" fmla="val -28042"/>
            </a:avLst>
          </a:prstGeom>
          <a:no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lIns="130046" tIns="65023" rIns="130046" bIns="65023" rtlCol="0" anchor="ctr"/>
          <a:lstStyle/>
          <a:p>
            <a:pPr algn="ctr"/>
            <a:r>
              <a:rPr lang="en-US" sz="2400" b="1" dirty="0">
                <a:solidFill>
                  <a:srgbClr val="FFFF00"/>
                </a:solidFill>
              </a:rPr>
              <a:t>40% of Indonesians live below 1.5 times the official poverty line</a:t>
            </a:r>
          </a:p>
        </p:txBody>
      </p:sp>
    </p:spTree>
    <p:extLst>
      <p:ext uri="{BB962C8B-B14F-4D97-AF65-F5344CB8AC3E}">
        <p14:creationId xmlns:p14="http://schemas.microsoft.com/office/powerpoint/2010/main" val="2002657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04823"/>
            <a:ext cx="13004800" cy="1394813"/>
          </a:xfrm>
          <a:prstGeom prst="rect">
            <a:avLst/>
          </a:prstGeom>
          <a:noFill/>
        </p:spPr>
        <p:txBody>
          <a:bodyPr wrap="square" lIns="130046" tIns="65023" rIns="130046" bIns="65023" rtlCol="0">
            <a:noAutofit/>
          </a:bodyPr>
          <a:lstStyle/>
          <a:p>
            <a:r>
              <a:rPr lang="en-US" sz="3600" b="1" dirty="0">
                <a:solidFill>
                  <a:srgbClr val="FFC000"/>
                </a:solidFill>
              </a:rPr>
              <a:t>…and remains vulnerable to shocks</a:t>
            </a:r>
          </a:p>
        </p:txBody>
      </p:sp>
      <p:sp>
        <p:nvSpPr>
          <p:cNvPr id="22" name="Rectangle 21"/>
          <p:cNvSpPr/>
          <p:nvPr/>
        </p:nvSpPr>
        <p:spPr>
          <a:xfrm>
            <a:off x="-410368" y="1599636"/>
            <a:ext cx="6686549" cy="512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en-US" sz="2400" b="1" dirty="0">
                <a:solidFill>
                  <a:schemeClr val="accent5">
                    <a:lumMod val="40000"/>
                    <a:lumOff val="60000"/>
                  </a:schemeClr>
                </a:solidFill>
              </a:rPr>
              <a:t>Poverty status in 2009 </a:t>
            </a:r>
          </a:p>
          <a:p>
            <a:pPr algn="ctr"/>
            <a:r>
              <a:rPr lang="en-US" sz="2400" b="1" dirty="0">
                <a:solidFill>
                  <a:schemeClr val="accent5">
                    <a:lumMod val="40000"/>
                    <a:lumOff val="60000"/>
                  </a:schemeClr>
                </a:solidFill>
              </a:rPr>
              <a:t>of those poor in 2010</a:t>
            </a:r>
          </a:p>
        </p:txBody>
      </p:sp>
      <p:sp>
        <p:nvSpPr>
          <p:cNvPr id="26" name="Rectangle 25"/>
          <p:cNvSpPr/>
          <p:nvPr/>
        </p:nvSpPr>
        <p:spPr>
          <a:xfrm>
            <a:off x="7269763" y="1599636"/>
            <a:ext cx="5518290" cy="512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en-US" sz="2400" b="1" dirty="0">
                <a:solidFill>
                  <a:schemeClr val="accent5">
                    <a:lumMod val="40000"/>
                    <a:lumOff val="60000"/>
                  </a:schemeClr>
                </a:solidFill>
              </a:rPr>
              <a:t>Number of times poor</a:t>
            </a:r>
          </a:p>
          <a:p>
            <a:pPr algn="ctr"/>
            <a:r>
              <a:rPr lang="en-US" sz="2400" b="1" dirty="0">
                <a:solidFill>
                  <a:schemeClr val="accent5">
                    <a:lumMod val="40000"/>
                    <a:lumOff val="60000"/>
                  </a:schemeClr>
                </a:solidFill>
              </a:rPr>
              <a:t>2008-2010</a:t>
            </a:r>
          </a:p>
        </p:txBody>
      </p:sp>
      <p:sp>
        <p:nvSpPr>
          <p:cNvPr id="23" name="TextBox 22"/>
          <p:cNvSpPr txBox="1"/>
          <p:nvPr/>
        </p:nvSpPr>
        <p:spPr>
          <a:xfrm>
            <a:off x="250379" y="8236373"/>
            <a:ext cx="5963989" cy="869980"/>
          </a:xfrm>
          <a:prstGeom prst="rect">
            <a:avLst/>
          </a:prstGeom>
          <a:noFill/>
          <a:ln>
            <a:noFill/>
          </a:ln>
        </p:spPr>
        <p:txBody>
          <a:bodyPr wrap="square" lIns="130046" tIns="65023" rIns="130046" bIns="65023" rtlCol="0">
            <a:spAutoFit/>
          </a:bodyPr>
          <a:lstStyle/>
          <a:p>
            <a:pPr algn="l"/>
            <a:r>
              <a:rPr lang="en-US" sz="2400" b="1" dirty="0">
                <a:solidFill>
                  <a:srgbClr val="FFFF00"/>
                </a:solidFill>
              </a:rPr>
              <a:t>More than half of poor households in 2010 were not poor in 2009</a:t>
            </a:r>
          </a:p>
        </p:txBody>
      </p:sp>
      <p:grpSp>
        <p:nvGrpSpPr>
          <p:cNvPr id="5" name="Group 4"/>
          <p:cNvGrpSpPr/>
          <p:nvPr/>
        </p:nvGrpSpPr>
        <p:grpSpPr>
          <a:xfrm>
            <a:off x="325120" y="2600960"/>
            <a:ext cx="5735037" cy="5418667"/>
            <a:chOff x="228600" y="1828800"/>
            <a:chExt cx="4032448" cy="3810000"/>
          </a:xfrm>
        </p:grpSpPr>
        <p:graphicFrame>
          <p:nvGraphicFramePr>
            <p:cNvPr id="14" name="Chart 13"/>
            <p:cNvGraphicFramePr/>
            <p:nvPr>
              <p:extLst>
                <p:ext uri="{D42A27DB-BD31-4B8C-83A1-F6EECF244321}">
                  <p14:modId xmlns:p14="http://schemas.microsoft.com/office/powerpoint/2010/main" val="32566676"/>
                </p:ext>
              </p:extLst>
            </p:nvPr>
          </p:nvGraphicFramePr>
          <p:xfrm>
            <a:off x="228600" y="1828800"/>
            <a:ext cx="4032448"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9" name="Right Brace 8"/>
            <p:cNvSpPr/>
            <p:nvPr/>
          </p:nvSpPr>
          <p:spPr>
            <a:xfrm>
              <a:off x="2555776" y="2040399"/>
              <a:ext cx="152386" cy="1964665"/>
            </a:xfrm>
            <a:prstGeom prst="rightBrace">
              <a:avLst/>
            </a:prstGeom>
            <a:ln w="25400">
              <a:solidFill>
                <a:srgbClr val="FFC000"/>
              </a:solidFill>
            </a:ln>
          </p:spPr>
          <p:style>
            <a:lnRef idx="1">
              <a:schemeClr val="accent2"/>
            </a:lnRef>
            <a:fillRef idx="0">
              <a:schemeClr val="accent2"/>
            </a:fillRef>
            <a:effectRef idx="0">
              <a:schemeClr val="accent2"/>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n-NZ"/>
            </a:p>
          </p:txBody>
        </p:sp>
        <p:sp>
          <p:nvSpPr>
            <p:cNvPr id="10" name="TextBox 14"/>
            <p:cNvSpPr txBox="1"/>
            <p:nvPr/>
          </p:nvSpPr>
          <p:spPr>
            <a:xfrm>
              <a:off x="2885772" y="2840804"/>
              <a:ext cx="544620" cy="313788"/>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300" b="1" dirty="0">
                  <a:solidFill>
                    <a:srgbClr val="FFC000"/>
                  </a:solidFill>
                </a:rPr>
                <a:t>55%</a:t>
              </a:r>
            </a:p>
          </p:txBody>
        </p:sp>
      </p:grpSp>
      <p:sp>
        <p:nvSpPr>
          <p:cNvPr id="27" name="TextBox 26"/>
          <p:cNvSpPr txBox="1"/>
          <p:nvPr/>
        </p:nvSpPr>
        <p:spPr>
          <a:xfrm>
            <a:off x="7269763" y="8236374"/>
            <a:ext cx="5530214" cy="1239312"/>
          </a:xfrm>
          <a:prstGeom prst="rect">
            <a:avLst/>
          </a:prstGeom>
          <a:noFill/>
          <a:ln>
            <a:noFill/>
          </a:ln>
        </p:spPr>
        <p:txBody>
          <a:bodyPr wrap="square" lIns="130046" tIns="65023" rIns="130046" bIns="65023" rtlCol="0">
            <a:spAutoFit/>
          </a:bodyPr>
          <a:lstStyle/>
          <a:p>
            <a:pPr algn="l"/>
            <a:r>
              <a:rPr lang="en-US" sz="2400" b="1" dirty="0">
                <a:solidFill>
                  <a:srgbClr val="FFFF00"/>
                </a:solidFill>
              </a:rPr>
              <a:t>One in four Indonesia households were poor at least once in a three year period</a:t>
            </a:r>
          </a:p>
        </p:txBody>
      </p:sp>
      <p:grpSp>
        <p:nvGrpSpPr>
          <p:cNvPr id="4" name="Group 3"/>
          <p:cNvGrpSpPr/>
          <p:nvPr/>
        </p:nvGrpSpPr>
        <p:grpSpPr>
          <a:xfrm>
            <a:off x="6935893" y="2709333"/>
            <a:ext cx="5735037" cy="5418667"/>
            <a:chOff x="4876800" y="1905000"/>
            <a:chExt cx="4032448" cy="3810000"/>
          </a:xfrm>
        </p:grpSpPr>
        <p:graphicFrame>
          <p:nvGraphicFramePr>
            <p:cNvPr id="25" name="Chart 24"/>
            <p:cNvGraphicFramePr/>
            <p:nvPr>
              <p:extLst>
                <p:ext uri="{D42A27DB-BD31-4B8C-83A1-F6EECF244321}">
                  <p14:modId xmlns:p14="http://schemas.microsoft.com/office/powerpoint/2010/main" val="4198850502"/>
                </p:ext>
              </p:extLst>
            </p:nvPr>
          </p:nvGraphicFramePr>
          <p:xfrm>
            <a:off x="4876800" y="1905000"/>
            <a:ext cx="4032448" cy="381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ight Brace 11"/>
            <p:cNvSpPr/>
            <p:nvPr/>
          </p:nvSpPr>
          <p:spPr>
            <a:xfrm>
              <a:off x="7609292" y="2132856"/>
              <a:ext cx="228599" cy="862660"/>
            </a:xfrm>
            <a:prstGeom prst="rightBrace">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n-NZ"/>
            </a:p>
          </p:txBody>
        </p:sp>
        <p:sp>
          <p:nvSpPr>
            <p:cNvPr id="13" name="TextBox 14"/>
            <p:cNvSpPr txBox="1"/>
            <p:nvPr/>
          </p:nvSpPr>
          <p:spPr>
            <a:xfrm>
              <a:off x="7990278" y="2348540"/>
              <a:ext cx="542162" cy="319392"/>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300" b="1" dirty="0">
                  <a:solidFill>
                    <a:srgbClr val="FFC000"/>
                  </a:solidFill>
                </a:rPr>
                <a:t>26%</a:t>
              </a:r>
            </a:p>
          </p:txBody>
        </p:sp>
      </p:grpSp>
    </p:spTree>
    <p:extLst>
      <p:ext uri="{BB962C8B-B14F-4D97-AF65-F5344CB8AC3E}">
        <p14:creationId xmlns:p14="http://schemas.microsoft.com/office/powerpoint/2010/main" val="4191154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3728" y="628328"/>
            <a:ext cx="9354634" cy="1944216"/>
          </a:xfrm>
          <a:prstGeom prst="rect">
            <a:avLst/>
          </a:prstGeom>
          <a:noFill/>
        </p:spPr>
        <p:txBody>
          <a:bodyPr wrap="square" rtlCol="0">
            <a:noAutofit/>
          </a:bodyPr>
          <a:lstStyle/>
          <a:p>
            <a:pPr algn="l"/>
            <a:r>
              <a:rPr lang="en-NZ" dirty="0" smtClean="0"/>
              <a:t>Slowing poverty reduction means greater efforts to </a:t>
            </a:r>
            <a:r>
              <a:rPr lang="en-NZ" b="1" dirty="0" smtClean="0">
                <a:solidFill>
                  <a:srgbClr val="00B0F0"/>
                </a:solidFill>
              </a:rPr>
              <a:t>promote</a:t>
            </a:r>
            <a:r>
              <a:rPr lang="en-NZ" dirty="0" smtClean="0"/>
              <a:t> the chronic poor out of poverty are needed</a:t>
            </a:r>
            <a:endParaRPr lang="en-NZ" dirty="0"/>
          </a:p>
        </p:txBody>
      </p:sp>
      <p:sp>
        <p:nvSpPr>
          <p:cNvPr id="4" name="TextBox 3"/>
          <p:cNvSpPr txBox="1"/>
          <p:nvPr/>
        </p:nvSpPr>
        <p:spPr>
          <a:xfrm>
            <a:off x="3268446" y="3364632"/>
            <a:ext cx="9354634" cy="1944216"/>
          </a:xfrm>
          <a:prstGeom prst="rect">
            <a:avLst/>
          </a:prstGeom>
          <a:noFill/>
        </p:spPr>
        <p:txBody>
          <a:bodyPr wrap="square" rtlCol="0">
            <a:noAutofit/>
          </a:bodyPr>
          <a:lstStyle/>
          <a:p>
            <a:pPr algn="r"/>
            <a:r>
              <a:rPr lang="en-NZ" dirty="0" smtClean="0"/>
              <a:t>High vulnerability and transient poverty means greater efforts are needed to </a:t>
            </a:r>
            <a:r>
              <a:rPr lang="en-NZ" b="1" dirty="0" smtClean="0">
                <a:solidFill>
                  <a:srgbClr val="00B0F0"/>
                </a:solidFill>
              </a:rPr>
              <a:t>protect</a:t>
            </a:r>
            <a:r>
              <a:rPr lang="en-NZ" dirty="0" smtClean="0"/>
              <a:t> the vulnerable</a:t>
            </a:r>
            <a:endParaRPr lang="en-NZ" dirty="0"/>
          </a:p>
        </p:txBody>
      </p:sp>
      <p:sp>
        <p:nvSpPr>
          <p:cNvPr id="2" name="Rounded Rectangle 1"/>
          <p:cNvSpPr/>
          <p:nvPr/>
        </p:nvSpPr>
        <p:spPr bwMode="auto">
          <a:xfrm>
            <a:off x="1101800" y="6677000"/>
            <a:ext cx="10369152" cy="2160240"/>
          </a:xfrm>
          <a:prstGeom prst="roundRect">
            <a:avLst/>
          </a:prstGeom>
          <a:solidFill>
            <a:schemeClr val="accent2">
              <a:lumMod val="40000"/>
              <a:lumOff val="6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dirty="0" smtClean="0">
                <a:ln>
                  <a:noFill/>
                </a:ln>
                <a:solidFill>
                  <a:srgbClr val="0070C0"/>
                </a:solidFill>
                <a:effectLst/>
                <a:latin typeface="Gill Sans" charset="0"/>
                <a:ea typeface="ヒラギノ角ゴ ProN W3" charset="0"/>
                <a:cs typeface="ヒラギノ角ゴ ProN W3" charset="0"/>
                <a:sym typeface="Gill Sans" charset="0"/>
              </a:rPr>
              <a:t>Protection</a:t>
            </a:r>
            <a:r>
              <a:rPr kumimoji="0" lang="en-US" sz="4200" b="0" i="0" u="none" strike="noStrike" cap="none" normalizeH="0" dirty="0" smtClean="0">
                <a:ln>
                  <a:noFill/>
                </a:ln>
                <a:solidFill>
                  <a:srgbClr val="0070C0"/>
                </a:solidFill>
                <a:effectLst/>
                <a:latin typeface="Gill Sans" charset="0"/>
                <a:ea typeface="ヒラギノ角ゴ ProN W3" charset="0"/>
                <a:cs typeface="ヒラギノ角ゴ ProN W3" charset="0"/>
                <a:sym typeface="Gill Sans" charset="0"/>
              </a:rPr>
              <a:t> and promotion mean addressing opportunities and risks at every point of the life cycle</a:t>
            </a:r>
            <a:endParaRPr kumimoji="0" lang="en-US" sz="4200" b="0" i="0" u="none" strike="noStrike" cap="none" normalizeH="0" baseline="0" dirty="0">
              <a:ln>
                <a:noFill/>
              </a:ln>
              <a:solidFill>
                <a:srgbClr val="0070C0"/>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638817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8" name="Group 4"/>
          <p:cNvGrpSpPr>
            <a:grpSpLocks/>
          </p:cNvGrpSpPr>
          <p:nvPr/>
        </p:nvGrpSpPr>
        <p:grpSpPr bwMode="auto">
          <a:xfrm>
            <a:off x="2311400" y="5316538"/>
            <a:ext cx="4445000" cy="1960562"/>
            <a:chOff x="0" y="0"/>
            <a:chExt cx="2800" cy="1234"/>
          </a:xfrm>
        </p:grpSpPr>
        <p:pic>
          <p:nvPicPr>
            <p:cNvPr id="21522" name="Picture 1"/>
            <p:cNvPicPr>
              <a:picLocks noChangeAspect="1" noChangeArrowheads="1"/>
            </p:cNvPicPr>
            <p:nvPr/>
          </p:nvPicPr>
          <p:blipFill>
            <a:blip r:embed="rId3">
              <a:extLst>
                <a:ext uri="{28A0092B-C50C-407E-A947-70E740481C1C}">
                  <a14:useLocalDpi xmlns:a14="http://schemas.microsoft.com/office/drawing/2010/main" val="0"/>
                </a:ext>
              </a:extLst>
            </a:blip>
            <a:srcRect l="23508" t="8420" r="702" b="3159"/>
            <a:stretch>
              <a:fillRect/>
            </a:stretch>
          </p:blipFill>
          <p:spPr bwMode="auto">
            <a:xfrm>
              <a:off x="0" y="0"/>
              <a:ext cx="1347" cy="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1523" name="Line 2"/>
            <p:cNvSpPr>
              <a:spLocks noChangeShapeType="1"/>
            </p:cNvSpPr>
            <p:nvPr/>
          </p:nvSpPr>
          <p:spPr bwMode="auto">
            <a:xfrm rot="10800000" flipH="1">
              <a:off x="312" y="1142"/>
              <a:ext cx="2177" cy="2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1524" name="Rectangle 3"/>
            <p:cNvSpPr>
              <a:spLocks/>
            </p:cNvSpPr>
            <p:nvPr/>
          </p:nvSpPr>
          <p:spPr bwMode="auto">
            <a:xfrm>
              <a:off x="1456" y="554"/>
              <a:ext cx="1344"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4800">
                  <a:solidFill>
                    <a:srgbClr val="C97100"/>
                  </a:solidFill>
                  <a:ea typeface="MS PGothic" pitchFamily="34" charset="-128"/>
                </a:rPr>
                <a:t>school</a:t>
              </a:r>
            </a:p>
          </p:txBody>
        </p:sp>
      </p:grpSp>
      <p:grpSp>
        <p:nvGrpSpPr>
          <p:cNvPr id="21512" name="Group 8"/>
          <p:cNvGrpSpPr>
            <a:grpSpLocks/>
          </p:cNvGrpSpPr>
          <p:nvPr/>
        </p:nvGrpSpPr>
        <p:grpSpPr bwMode="auto">
          <a:xfrm>
            <a:off x="4229100" y="3362325"/>
            <a:ext cx="4178300" cy="2124075"/>
            <a:chOff x="0" y="0"/>
            <a:chExt cx="2632" cy="1337"/>
          </a:xfrm>
        </p:grpSpPr>
        <p:pic>
          <p:nvPicPr>
            <p:cNvPr id="21519" name="Picture 5"/>
            <p:cNvPicPr>
              <a:picLocks noChangeAspect="1" noChangeArrowheads="1"/>
            </p:cNvPicPr>
            <p:nvPr/>
          </p:nvPicPr>
          <p:blipFill>
            <a:blip r:embed="rId4">
              <a:extLst>
                <a:ext uri="{28A0092B-C50C-407E-A947-70E740481C1C}">
                  <a14:useLocalDpi xmlns:a14="http://schemas.microsoft.com/office/drawing/2010/main" val="0"/>
                </a:ext>
              </a:extLst>
            </a:blip>
            <a:srcRect l="29948" t="13219" r="6250" b="8922"/>
            <a:stretch>
              <a:fillRect/>
            </a:stretch>
          </p:blipFill>
          <p:spPr bwMode="auto">
            <a:xfrm>
              <a:off x="0" y="0"/>
              <a:ext cx="1416"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Line 6"/>
            <p:cNvSpPr>
              <a:spLocks noChangeShapeType="1"/>
            </p:cNvSpPr>
            <p:nvPr/>
          </p:nvSpPr>
          <p:spPr bwMode="auto">
            <a:xfrm rot="10800000" flipH="1">
              <a:off x="360" y="1241"/>
              <a:ext cx="2177" cy="2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1521" name="Rectangle 7"/>
            <p:cNvSpPr>
              <a:spLocks/>
            </p:cNvSpPr>
            <p:nvPr/>
          </p:nvSpPr>
          <p:spPr bwMode="auto">
            <a:xfrm>
              <a:off x="1504" y="657"/>
              <a:ext cx="1128"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4800">
                  <a:solidFill>
                    <a:srgbClr val="C97100"/>
                  </a:solidFill>
                  <a:ea typeface="MS PGothic" pitchFamily="34" charset="-128"/>
                </a:rPr>
                <a:t>work</a:t>
              </a:r>
            </a:p>
          </p:txBody>
        </p:sp>
      </p:grpSp>
      <p:grpSp>
        <p:nvGrpSpPr>
          <p:cNvPr id="21516" name="Group 12"/>
          <p:cNvGrpSpPr>
            <a:grpSpLocks/>
          </p:cNvGrpSpPr>
          <p:nvPr/>
        </p:nvGrpSpPr>
        <p:grpSpPr bwMode="auto">
          <a:xfrm>
            <a:off x="6667500" y="1790700"/>
            <a:ext cx="5207000" cy="2311400"/>
            <a:chOff x="0" y="0"/>
            <a:chExt cx="3280" cy="1456"/>
          </a:xfrm>
        </p:grpSpPr>
        <p:pic>
          <p:nvPicPr>
            <p:cNvPr id="3" name="Picture 9"/>
            <p:cNvPicPr>
              <a:picLocks noChangeAspect="1" noChangeArrowheads="1"/>
            </p:cNvPicPr>
            <p:nvPr/>
          </p:nvPicPr>
          <p:blipFill>
            <a:blip r:embed="rId5">
              <a:extLst>
                <a:ext uri="{28A0092B-C50C-407E-A947-70E740481C1C}">
                  <a14:useLocalDpi xmlns:a14="http://schemas.microsoft.com/office/drawing/2010/main" val="0"/>
                </a:ext>
              </a:extLst>
            </a:blip>
            <a:srcRect l="29901" t="5515" r="16666" b="20587"/>
            <a:stretch>
              <a:fillRect/>
            </a:stretch>
          </p:blipFill>
          <p:spPr bwMode="auto">
            <a:xfrm>
              <a:off x="0" y="0"/>
              <a:ext cx="1292" cy="1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1517" name="Line 10"/>
            <p:cNvSpPr>
              <a:spLocks noChangeShapeType="1"/>
            </p:cNvSpPr>
            <p:nvPr/>
          </p:nvSpPr>
          <p:spPr bwMode="auto">
            <a:xfrm>
              <a:off x="40" y="1327"/>
              <a:ext cx="2029" cy="1"/>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1518" name="Rectangle 11"/>
            <p:cNvSpPr>
              <a:spLocks/>
            </p:cNvSpPr>
            <p:nvPr/>
          </p:nvSpPr>
          <p:spPr bwMode="auto">
            <a:xfrm>
              <a:off x="1328" y="776"/>
              <a:ext cx="1952"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4800">
                  <a:solidFill>
                    <a:srgbClr val="C97100"/>
                  </a:solidFill>
                  <a:ea typeface="MS PGothic" pitchFamily="34" charset="-128"/>
                </a:rPr>
                <a:t>family</a:t>
              </a:r>
            </a:p>
          </p:txBody>
        </p:sp>
      </p:grpSp>
      <p:grpSp>
        <p:nvGrpSpPr>
          <p:cNvPr id="21520" name="Group 16"/>
          <p:cNvGrpSpPr>
            <a:grpSpLocks/>
          </p:cNvGrpSpPr>
          <p:nvPr/>
        </p:nvGrpSpPr>
        <p:grpSpPr bwMode="auto">
          <a:xfrm>
            <a:off x="8991600" y="584200"/>
            <a:ext cx="4152900" cy="1968500"/>
            <a:chOff x="0" y="0"/>
            <a:chExt cx="2616" cy="1240"/>
          </a:xfrm>
        </p:grpSpPr>
        <p:pic>
          <p:nvPicPr>
            <p:cNvPr id="21513"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3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1514" name="Line 14"/>
            <p:cNvSpPr>
              <a:spLocks noChangeShapeType="1"/>
            </p:cNvSpPr>
            <p:nvPr/>
          </p:nvSpPr>
          <p:spPr bwMode="auto">
            <a:xfrm>
              <a:off x="184" y="1143"/>
              <a:ext cx="1926" cy="1"/>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1515" name="Rectangle 15"/>
            <p:cNvSpPr>
              <a:spLocks/>
            </p:cNvSpPr>
            <p:nvPr/>
          </p:nvSpPr>
          <p:spPr bwMode="auto">
            <a:xfrm>
              <a:off x="1080" y="560"/>
              <a:ext cx="1536"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4800">
                  <a:solidFill>
                    <a:srgbClr val="C97100"/>
                  </a:solidFill>
                  <a:ea typeface="MS PGothic" pitchFamily="34" charset="-128"/>
                </a:rPr>
                <a:t>old age</a:t>
              </a:r>
            </a:p>
          </p:txBody>
        </p:sp>
      </p:grpSp>
      <p:grpSp>
        <p:nvGrpSpPr>
          <p:cNvPr id="21509" name="Group 20"/>
          <p:cNvGrpSpPr>
            <a:grpSpLocks/>
          </p:cNvGrpSpPr>
          <p:nvPr/>
        </p:nvGrpSpPr>
        <p:grpSpPr bwMode="auto">
          <a:xfrm>
            <a:off x="355600" y="7172325"/>
            <a:ext cx="4521200" cy="1997075"/>
            <a:chOff x="0" y="0"/>
            <a:chExt cx="2848" cy="1257"/>
          </a:xfrm>
        </p:grpSpPr>
        <p:pic>
          <p:nvPicPr>
            <p:cNvPr id="21510" name="Picture 17"/>
            <p:cNvPicPr>
              <a:picLocks noChangeAspect="1" noChangeArrowheads="1"/>
            </p:cNvPicPr>
            <p:nvPr/>
          </p:nvPicPr>
          <p:blipFill>
            <a:blip r:embed="rId7">
              <a:extLst>
                <a:ext uri="{28A0092B-C50C-407E-A947-70E740481C1C}">
                  <a14:useLocalDpi xmlns:a14="http://schemas.microsoft.com/office/drawing/2010/main" val="0"/>
                </a:ext>
              </a:extLst>
            </a:blip>
            <a:srcRect l="24187" t="14981" r="3610" b="1624"/>
            <a:stretch>
              <a:fillRect/>
            </a:stretch>
          </p:blipFill>
          <p:spPr bwMode="auto">
            <a:xfrm>
              <a:off x="0" y="0"/>
              <a:ext cx="1352" cy="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1511" name="Rectangle 18"/>
            <p:cNvSpPr>
              <a:spLocks/>
            </p:cNvSpPr>
            <p:nvPr/>
          </p:nvSpPr>
          <p:spPr bwMode="auto">
            <a:xfrm>
              <a:off x="1720" y="577"/>
              <a:ext cx="1128"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4800">
                  <a:solidFill>
                    <a:srgbClr val="C97100"/>
                  </a:solidFill>
                  <a:ea typeface="MS PGothic" pitchFamily="34" charset="-128"/>
                </a:rPr>
                <a:t>birth</a:t>
              </a:r>
            </a:p>
          </p:txBody>
        </p:sp>
        <p:sp>
          <p:nvSpPr>
            <p:cNvPr id="4" name="Line 19"/>
            <p:cNvSpPr>
              <a:spLocks noChangeShapeType="1"/>
            </p:cNvSpPr>
            <p:nvPr/>
          </p:nvSpPr>
          <p:spPr bwMode="auto">
            <a:xfrm rot="10800000" flipH="1">
              <a:off x="472" y="1169"/>
              <a:ext cx="2177" cy="2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spTree>
    <p:extLst>
      <p:ext uri="{BB962C8B-B14F-4D97-AF65-F5344CB8AC3E}">
        <p14:creationId xmlns:p14="http://schemas.microsoft.com/office/powerpoint/2010/main" val="3945389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5" name="Group 10"/>
          <p:cNvGrpSpPr>
            <a:grpSpLocks/>
          </p:cNvGrpSpPr>
          <p:nvPr/>
        </p:nvGrpSpPr>
        <p:grpSpPr bwMode="auto">
          <a:xfrm>
            <a:off x="469900" y="403225"/>
            <a:ext cx="4521200" cy="1997075"/>
            <a:chOff x="0" y="0"/>
            <a:chExt cx="2848" cy="1257"/>
          </a:xfrm>
        </p:grpSpPr>
        <p:pic>
          <p:nvPicPr>
            <p:cNvPr id="22537" name="Picture 7"/>
            <p:cNvPicPr>
              <a:picLocks noChangeAspect="1" noChangeArrowheads="1"/>
            </p:cNvPicPr>
            <p:nvPr/>
          </p:nvPicPr>
          <p:blipFill>
            <a:blip r:embed="rId3">
              <a:extLst>
                <a:ext uri="{28A0092B-C50C-407E-A947-70E740481C1C}">
                  <a14:useLocalDpi xmlns:a14="http://schemas.microsoft.com/office/drawing/2010/main" val="0"/>
                </a:ext>
              </a:extLst>
            </a:blip>
            <a:srcRect l="24187" t="14981" r="3610" b="1624"/>
            <a:stretch>
              <a:fillRect/>
            </a:stretch>
          </p:blipFill>
          <p:spPr bwMode="auto">
            <a:xfrm>
              <a:off x="0" y="0"/>
              <a:ext cx="1352" cy="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2538" name="Rectangle 8"/>
            <p:cNvSpPr>
              <a:spLocks/>
            </p:cNvSpPr>
            <p:nvPr/>
          </p:nvSpPr>
          <p:spPr bwMode="auto">
            <a:xfrm>
              <a:off x="1720" y="577"/>
              <a:ext cx="1128"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4800" dirty="0">
                  <a:solidFill>
                    <a:srgbClr val="C97100"/>
                  </a:solidFill>
                  <a:ea typeface="MS PGothic" pitchFamily="34" charset="-128"/>
                </a:rPr>
                <a:t>birth</a:t>
              </a:r>
            </a:p>
          </p:txBody>
        </p:sp>
        <p:sp>
          <p:nvSpPr>
            <p:cNvPr id="22539" name="Line 9"/>
            <p:cNvSpPr>
              <a:spLocks noChangeShapeType="1"/>
            </p:cNvSpPr>
            <p:nvPr/>
          </p:nvSpPr>
          <p:spPr bwMode="auto">
            <a:xfrm rot="10800000" flipH="1">
              <a:off x="472" y="1169"/>
              <a:ext cx="2177" cy="2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12" name="Rectangle 8"/>
          <p:cNvSpPr>
            <a:spLocks/>
          </p:cNvSpPr>
          <p:nvPr/>
        </p:nvSpPr>
        <p:spPr bwMode="auto">
          <a:xfrm>
            <a:off x="669752" y="2788568"/>
            <a:ext cx="5040560"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4000" dirty="0" smtClean="0">
                <a:solidFill>
                  <a:schemeClr val="tx1"/>
                </a:solidFill>
                <a:ea typeface="MS PGothic" pitchFamily="34" charset="-128"/>
              </a:rPr>
              <a:t>promotion</a:t>
            </a:r>
            <a:endParaRPr lang="en-US" sz="4000" dirty="0">
              <a:solidFill>
                <a:schemeClr val="tx1"/>
              </a:solidFill>
              <a:ea typeface="MS PGothic" pitchFamily="34" charset="-128"/>
            </a:endParaRPr>
          </a:p>
        </p:txBody>
      </p:sp>
      <p:sp>
        <p:nvSpPr>
          <p:cNvPr id="16" name="Rectangle 8"/>
          <p:cNvSpPr>
            <a:spLocks/>
          </p:cNvSpPr>
          <p:nvPr/>
        </p:nvSpPr>
        <p:spPr bwMode="auto">
          <a:xfrm>
            <a:off x="6934448" y="2788807"/>
            <a:ext cx="4608512"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4000" dirty="0" smtClean="0">
                <a:solidFill>
                  <a:schemeClr val="tx1"/>
                </a:solidFill>
                <a:ea typeface="MS PGothic" pitchFamily="34" charset="-128"/>
              </a:rPr>
              <a:t>protection</a:t>
            </a:r>
            <a:endParaRPr lang="en-US" sz="4000" dirty="0">
              <a:solidFill>
                <a:schemeClr val="tx1"/>
              </a:solidFill>
              <a:ea typeface="MS PGothic" pitchFamily="34" charset="-128"/>
            </a:endParaRPr>
          </a:p>
        </p:txBody>
      </p:sp>
      <p:cxnSp>
        <p:nvCxnSpPr>
          <p:cNvPr id="17" name="Straight Connector 16"/>
          <p:cNvCxnSpPr/>
          <p:nvPr/>
        </p:nvCxnSpPr>
        <p:spPr bwMode="auto">
          <a:xfrm>
            <a:off x="381720" y="3868927"/>
            <a:ext cx="12241360" cy="0"/>
          </a:xfrm>
          <a:prstGeom prst="line">
            <a:avLst/>
          </a:prstGeom>
          <a:blipFill dpi="0" rotWithShape="0">
            <a:blip r:embed="rId4"/>
            <a:srcRect/>
            <a:tile tx="0" ty="0" sx="100000" sy="100000" flip="none" algn="tl"/>
          </a:blipFill>
          <a:ln w="38100" cap="flat" cmpd="sng" algn="ctr">
            <a:solidFill>
              <a:srgbClr val="C971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8" name="Rectangle 8"/>
          <p:cNvSpPr>
            <a:spLocks/>
          </p:cNvSpPr>
          <p:nvPr/>
        </p:nvSpPr>
        <p:spPr bwMode="auto">
          <a:xfrm>
            <a:off x="381720" y="4804792"/>
            <a:ext cx="4680520"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r">
              <a:buClr>
                <a:srgbClr val="C97100"/>
              </a:buClr>
            </a:pPr>
            <a:r>
              <a:rPr lang="en-US" sz="3200" dirty="0" smtClean="0">
                <a:solidFill>
                  <a:schemeClr val="tx1"/>
                </a:solidFill>
                <a:ea typeface="MS PGothic" pitchFamily="34" charset="-128"/>
              </a:rPr>
              <a:t>raising healthy infants and children</a:t>
            </a:r>
          </a:p>
        </p:txBody>
      </p:sp>
      <p:sp>
        <p:nvSpPr>
          <p:cNvPr id="23" name="Rectangle 8"/>
          <p:cNvSpPr>
            <a:spLocks/>
          </p:cNvSpPr>
          <p:nvPr/>
        </p:nvSpPr>
        <p:spPr bwMode="auto">
          <a:xfrm>
            <a:off x="7582520" y="4683401"/>
            <a:ext cx="4320480"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buClr>
                <a:srgbClr val="C97100"/>
              </a:buClr>
            </a:pPr>
            <a:r>
              <a:rPr lang="en-US" sz="3200" dirty="0" smtClean="0">
                <a:solidFill>
                  <a:schemeClr val="tx1"/>
                </a:solidFill>
                <a:ea typeface="MS PGothic" pitchFamily="34" charset="-128"/>
              </a:rPr>
              <a:t>children being born with low birth weight</a:t>
            </a:r>
          </a:p>
        </p:txBody>
      </p:sp>
      <p:sp>
        <p:nvSpPr>
          <p:cNvPr id="24" name="Rectangle 8"/>
          <p:cNvSpPr>
            <a:spLocks/>
          </p:cNvSpPr>
          <p:nvPr/>
        </p:nvSpPr>
        <p:spPr bwMode="auto">
          <a:xfrm>
            <a:off x="165696" y="6748769"/>
            <a:ext cx="4896544"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r">
              <a:buClr>
                <a:srgbClr val="C97100"/>
              </a:buClr>
            </a:pPr>
            <a:r>
              <a:rPr lang="en-US" sz="3200" dirty="0" smtClean="0">
                <a:solidFill>
                  <a:schemeClr val="tx1"/>
                </a:solidFill>
                <a:ea typeface="MS PGothic" pitchFamily="34" charset="-128"/>
              </a:rPr>
              <a:t>using the golden age (utero, and from 0-2 years) to lay the foundations for later life</a:t>
            </a:r>
          </a:p>
        </p:txBody>
      </p:sp>
      <p:sp>
        <p:nvSpPr>
          <p:cNvPr id="13" name="Rectangle 8"/>
          <p:cNvSpPr>
            <a:spLocks/>
          </p:cNvSpPr>
          <p:nvPr/>
        </p:nvSpPr>
        <p:spPr bwMode="auto">
          <a:xfrm>
            <a:off x="7583156" y="6208589"/>
            <a:ext cx="4320480"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buClr>
                <a:srgbClr val="C97100"/>
              </a:buClr>
            </a:pPr>
            <a:r>
              <a:rPr lang="en-US" sz="3200" dirty="0">
                <a:solidFill>
                  <a:schemeClr val="tx1"/>
                </a:solidFill>
                <a:ea typeface="MS PGothic" pitchFamily="34" charset="-128"/>
              </a:rPr>
              <a:t>i</a:t>
            </a:r>
            <a:r>
              <a:rPr lang="en-US" sz="3200" dirty="0" smtClean="0">
                <a:solidFill>
                  <a:schemeClr val="tx1"/>
                </a:solidFill>
                <a:ea typeface="MS PGothic" pitchFamily="34" charset="-128"/>
              </a:rPr>
              <a:t>nfant mortality rates (lowering, but still high)</a:t>
            </a:r>
          </a:p>
        </p:txBody>
      </p:sp>
      <p:sp>
        <p:nvSpPr>
          <p:cNvPr id="15" name="Rectangle 8"/>
          <p:cNvSpPr>
            <a:spLocks/>
          </p:cNvSpPr>
          <p:nvPr/>
        </p:nvSpPr>
        <p:spPr bwMode="auto">
          <a:xfrm>
            <a:off x="7595089" y="7858590"/>
            <a:ext cx="4320480"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buClr>
                <a:srgbClr val="C97100"/>
              </a:buClr>
            </a:pPr>
            <a:r>
              <a:rPr lang="en-US" sz="3200" dirty="0">
                <a:solidFill>
                  <a:schemeClr val="tx1"/>
                </a:solidFill>
                <a:ea typeface="MS PGothic" pitchFamily="34" charset="-128"/>
              </a:rPr>
              <a:t>s</a:t>
            </a:r>
            <a:r>
              <a:rPr lang="en-US" sz="3200" dirty="0" smtClean="0">
                <a:solidFill>
                  <a:schemeClr val="tx1"/>
                </a:solidFill>
                <a:ea typeface="MS PGothic" pitchFamily="34" charset="-128"/>
              </a:rPr>
              <a:t>tunting resulting from poor nutrition</a:t>
            </a:r>
          </a:p>
        </p:txBody>
      </p:sp>
    </p:spTree>
    <p:extLst>
      <p:ext uri="{BB962C8B-B14F-4D97-AF65-F5344CB8AC3E}">
        <p14:creationId xmlns:p14="http://schemas.microsoft.com/office/powerpoint/2010/main" val="3122212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5" name="Group 10"/>
          <p:cNvGrpSpPr>
            <a:grpSpLocks/>
          </p:cNvGrpSpPr>
          <p:nvPr/>
        </p:nvGrpSpPr>
        <p:grpSpPr bwMode="auto">
          <a:xfrm>
            <a:off x="469900" y="403225"/>
            <a:ext cx="4521200" cy="1997075"/>
            <a:chOff x="0" y="0"/>
            <a:chExt cx="2848" cy="1257"/>
          </a:xfrm>
        </p:grpSpPr>
        <p:pic>
          <p:nvPicPr>
            <p:cNvPr id="22537" name="Picture 7"/>
            <p:cNvPicPr>
              <a:picLocks noChangeAspect="1" noChangeArrowheads="1"/>
            </p:cNvPicPr>
            <p:nvPr/>
          </p:nvPicPr>
          <p:blipFill>
            <a:blip r:embed="rId3">
              <a:extLst>
                <a:ext uri="{28A0092B-C50C-407E-A947-70E740481C1C}">
                  <a14:useLocalDpi xmlns:a14="http://schemas.microsoft.com/office/drawing/2010/main" val="0"/>
                </a:ext>
              </a:extLst>
            </a:blip>
            <a:srcRect l="24187" t="14981" r="3610" b="1624"/>
            <a:stretch>
              <a:fillRect/>
            </a:stretch>
          </p:blipFill>
          <p:spPr bwMode="auto">
            <a:xfrm>
              <a:off x="0" y="0"/>
              <a:ext cx="1352" cy="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2538" name="Rectangle 8"/>
            <p:cNvSpPr>
              <a:spLocks/>
            </p:cNvSpPr>
            <p:nvPr/>
          </p:nvSpPr>
          <p:spPr bwMode="auto">
            <a:xfrm>
              <a:off x="1720" y="577"/>
              <a:ext cx="1128"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4800">
                  <a:solidFill>
                    <a:srgbClr val="C97100"/>
                  </a:solidFill>
                  <a:ea typeface="MS PGothic" pitchFamily="34" charset="-128"/>
                </a:rPr>
                <a:t>birth</a:t>
              </a:r>
            </a:p>
          </p:txBody>
        </p:sp>
        <p:sp>
          <p:nvSpPr>
            <p:cNvPr id="22539" name="Line 9"/>
            <p:cNvSpPr>
              <a:spLocks noChangeShapeType="1"/>
            </p:cNvSpPr>
            <p:nvPr/>
          </p:nvSpPr>
          <p:spPr bwMode="auto">
            <a:xfrm rot="10800000" flipH="1">
              <a:off x="472" y="1169"/>
              <a:ext cx="2177" cy="2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22536" name="Rectangle 11"/>
          <p:cNvSpPr>
            <a:spLocks/>
          </p:cNvSpPr>
          <p:nvPr/>
        </p:nvSpPr>
        <p:spPr bwMode="auto">
          <a:xfrm>
            <a:off x="444500" y="2984500"/>
            <a:ext cx="3651250"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4400" dirty="0">
                <a:solidFill>
                  <a:srgbClr val="C97100"/>
                </a:solidFill>
                <a:ea typeface="MS PGothic" pitchFamily="34" charset="-128"/>
              </a:rPr>
              <a:t>Indonesia</a:t>
            </a:r>
            <a:r>
              <a:rPr lang="ja-JP" altLang="en-US" sz="4400" dirty="0">
                <a:solidFill>
                  <a:srgbClr val="C97100"/>
                </a:solidFill>
                <a:latin typeface="Arial" pitchFamily="34" charset="0"/>
                <a:ea typeface="MS PGothic" pitchFamily="34" charset="-128"/>
              </a:rPr>
              <a:t>’</a:t>
            </a:r>
            <a:r>
              <a:rPr lang="en-US" altLang="ja-JP" sz="4400" dirty="0">
                <a:solidFill>
                  <a:srgbClr val="C97100"/>
                </a:solidFill>
                <a:ea typeface="MS PGothic" pitchFamily="34" charset="-128"/>
              </a:rPr>
              <a:t>s child malnutrition rate is 5 times higher than </a:t>
            </a:r>
            <a:r>
              <a:rPr lang="en-US" altLang="ja-JP" sz="4400" dirty="0" smtClean="0">
                <a:solidFill>
                  <a:srgbClr val="C97100"/>
                </a:solidFill>
                <a:ea typeface="MS PGothic" pitchFamily="34" charset="-128"/>
              </a:rPr>
              <a:t>Thailand</a:t>
            </a:r>
            <a:endParaRPr lang="en-US" sz="4400" dirty="0">
              <a:solidFill>
                <a:srgbClr val="C97100"/>
              </a:solidFill>
              <a:ea typeface="MS PGothic" pitchFamily="34" charset="-128"/>
            </a:endParaRPr>
          </a:p>
        </p:txBody>
      </p:sp>
      <p:graphicFrame>
        <p:nvGraphicFramePr>
          <p:cNvPr id="13" name="Chart 12"/>
          <p:cNvGraphicFramePr/>
          <p:nvPr>
            <p:extLst>
              <p:ext uri="{D42A27DB-BD31-4B8C-83A1-F6EECF244321}">
                <p14:modId xmlns:p14="http://schemas.microsoft.com/office/powerpoint/2010/main" val="1622245746"/>
              </p:ext>
            </p:extLst>
          </p:nvPr>
        </p:nvGraphicFramePr>
        <p:xfrm>
          <a:off x="4342160" y="2400300"/>
          <a:ext cx="8352928" cy="5114404"/>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3940473" y="7666528"/>
            <a:ext cx="8610599" cy="738664"/>
          </a:xfrm>
          <a:prstGeom prst="rect">
            <a:avLst/>
          </a:prstGeom>
          <a:noFill/>
        </p:spPr>
        <p:txBody>
          <a:bodyPr wrap="square" rtlCol="0">
            <a:noAutofit/>
          </a:bodyPr>
          <a:lstStyle/>
          <a:p>
            <a:r>
              <a:rPr lang="en-US" sz="1200" dirty="0" smtClean="0">
                <a:latin typeface="+mn-lt"/>
              </a:rPr>
              <a:t>Source: World Development Indicators</a:t>
            </a:r>
          </a:p>
          <a:p>
            <a:r>
              <a:rPr lang="en-US" sz="1200" dirty="0" smtClean="0">
                <a:latin typeface="+mn-lt"/>
              </a:rPr>
              <a:t>Notes: Cambodia, Indonesia, Myanmar (2010); Philippines, Vietnam (2008); Malaysia, Thailand (2006)</a:t>
            </a:r>
          </a:p>
          <a:p>
            <a:pPr algn="l"/>
            <a:r>
              <a:rPr lang="en-US" sz="1200" dirty="0" smtClean="0">
                <a:latin typeface="+mn-lt"/>
              </a:rPr>
              <a:t>Prevalence of child malnutrition is the percentage of children under age 5 whose height for age (stunting) is more than two standard deviations below the median for the international reference population ages 0-59 months. For children up to two years old height is measured by recumbent length. For older children height is measured by stature while standing. The data are based on the WHO's new child growth standards released in 2006.</a:t>
            </a:r>
            <a:endParaRPr lang="en-US" sz="1200" dirty="0">
              <a:latin typeface="+mn-lt"/>
            </a:endParaRPr>
          </a:p>
        </p:txBody>
      </p:sp>
    </p:spTree>
    <p:extLst>
      <p:ext uri="{BB962C8B-B14F-4D97-AF65-F5344CB8AC3E}">
        <p14:creationId xmlns:p14="http://schemas.microsoft.com/office/powerpoint/2010/main" val="1855910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5" name="Group 10"/>
          <p:cNvGrpSpPr>
            <a:grpSpLocks/>
          </p:cNvGrpSpPr>
          <p:nvPr/>
        </p:nvGrpSpPr>
        <p:grpSpPr bwMode="auto">
          <a:xfrm>
            <a:off x="469900" y="403225"/>
            <a:ext cx="4521200" cy="1997075"/>
            <a:chOff x="0" y="0"/>
            <a:chExt cx="2848" cy="1257"/>
          </a:xfrm>
        </p:grpSpPr>
        <p:pic>
          <p:nvPicPr>
            <p:cNvPr id="22537" name="Picture 7"/>
            <p:cNvPicPr>
              <a:picLocks noChangeAspect="1" noChangeArrowheads="1"/>
            </p:cNvPicPr>
            <p:nvPr/>
          </p:nvPicPr>
          <p:blipFill>
            <a:blip r:embed="rId3">
              <a:extLst>
                <a:ext uri="{28A0092B-C50C-407E-A947-70E740481C1C}">
                  <a14:useLocalDpi xmlns:a14="http://schemas.microsoft.com/office/drawing/2010/main" val="0"/>
                </a:ext>
              </a:extLst>
            </a:blip>
            <a:srcRect l="24187" t="14981" r="3610" b="1624"/>
            <a:stretch>
              <a:fillRect/>
            </a:stretch>
          </p:blipFill>
          <p:spPr bwMode="auto">
            <a:xfrm>
              <a:off x="0" y="0"/>
              <a:ext cx="1352" cy="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2538" name="Rectangle 8"/>
            <p:cNvSpPr>
              <a:spLocks/>
            </p:cNvSpPr>
            <p:nvPr/>
          </p:nvSpPr>
          <p:spPr bwMode="auto">
            <a:xfrm>
              <a:off x="1720" y="577"/>
              <a:ext cx="1128"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4800" dirty="0">
                  <a:solidFill>
                    <a:srgbClr val="C97100"/>
                  </a:solidFill>
                  <a:ea typeface="MS PGothic" pitchFamily="34" charset="-128"/>
                </a:rPr>
                <a:t>birth</a:t>
              </a:r>
            </a:p>
          </p:txBody>
        </p:sp>
        <p:sp>
          <p:nvSpPr>
            <p:cNvPr id="22539" name="Line 9"/>
            <p:cNvSpPr>
              <a:spLocks noChangeShapeType="1"/>
            </p:cNvSpPr>
            <p:nvPr/>
          </p:nvSpPr>
          <p:spPr bwMode="auto">
            <a:xfrm rot="10800000" flipH="1">
              <a:off x="472" y="1169"/>
              <a:ext cx="2177" cy="2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14" name="Rectangle 8"/>
          <p:cNvSpPr>
            <a:spLocks/>
          </p:cNvSpPr>
          <p:nvPr/>
        </p:nvSpPr>
        <p:spPr bwMode="auto">
          <a:xfrm>
            <a:off x="453728" y="2788568"/>
            <a:ext cx="8352928"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4000" dirty="0" smtClean="0">
                <a:solidFill>
                  <a:schemeClr val="tx1"/>
                </a:solidFill>
                <a:ea typeface="MS PGothic" pitchFamily="34" charset="-128"/>
              </a:rPr>
              <a:t>Questions for Research</a:t>
            </a:r>
            <a:endParaRPr lang="en-US" sz="4000" dirty="0">
              <a:solidFill>
                <a:schemeClr val="tx1"/>
              </a:solidFill>
              <a:ea typeface="MS PGothic" pitchFamily="34" charset="-128"/>
            </a:endParaRPr>
          </a:p>
        </p:txBody>
      </p:sp>
      <p:cxnSp>
        <p:nvCxnSpPr>
          <p:cNvPr id="7" name="Straight Connector 6"/>
          <p:cNvCxnSpPr/>
          <p:nvPr/>
        </p:nvCxnSpPr>
        <p:spPr bwMode="auto">
          <a:xfrm>
            <a:off x="381720" y="3868927"/>
            <a:ext cx="12241360" cy="0"/>
          </a:xfrm>
          <a:prstGeom prst="line">
            <a:avLst/>
          </a:prstGeom>
          <a:blipFill dpi="0" rotWithShape="0">
            <a:blip r:embed="rId4"/>
            <a:srcRect/>
            <a:tile tx="0" ty="0" sx="100000" sy="100000" flip="none" algn="tl"/>
          </a:blipFill>
          <a:ln w="38100" cap="flat" cmpd="sng" algn="ctr">
            <a:solidFill>
              <a:srgbClr val="C971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 name="Rectangle 8"/>
          <p:cNvSpPr>
            <a:spLocks/>
          </p:cNvSpPr>
          <p:nvPr/>
        </p:nvSpPr>
        <p:spPr bwMode="auto">
          <a:xfrm>
            <a:off x="1029792" y="4300736"/>
            <a:ext cx="11377264"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4000" dirty="0" smtClean="0">
                <a:solidFill>
                  <a:schemeClr val="tx1"/>
                </a:solidFill>
                <a:ea typeface="MS PGothic" pitchFamily="34" charset="-128"/>
              </a:rPr>
              <a:t>how can we continue the improving trend in child mortality?</a:t>
            </a:r>
            <a:endParaRPr lang="en-US" sz="4000" dirty="0">
              <a:solidFill>
                <a:schemeClr val="tx1"/>
              </a:solidFill>
              <a:ea typeface="MS PGothic" pitchFamily="34" charset="-128"/>
            </a:endParaRPr>
          </a:p>
        </p:txBody>
      </p:sp>
      <p:sp>
        <p:nvSpPr>
          <p:cNvPr id="10" name="Rectangle 8"/>
          <p:cNvSpPr>
            <a:spLocks/>
          </p:cNvSpPr>
          <p:nvPr/>
        </p:nvSpPr>
        <p:spPr bwMode="auto">
          <a:xfrm>
            <a:off x="1029792" y="6388729"/>
            <a:ext cx="11377264" cy="10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4000" dirty="0" smtClean="0">
                <a:solidFill>
                  <a:schemeClr val="tx1"/>
                </a:solidFill>
                <a:ea typeface="MS PGothic" pitchFamily="34" charset="-128"/>
              </a:rPr>
              <a:t>if we know how to address malnutrition, why is it still so prevalent in Indonesia?</a:t>
            </a:r>
            <a:endParaRPr lang="en-US" sz="4000" dirty="0">
              <a:solidFill>
                <a:schemeClr val="tx1"/>
              </a:solidFill>
              <a:ea typeface="MS PGothic" pitchFamily="34" charset="-128"/>
            </a:endParaRPr>
          </a:p>
        </p:txBody>
      </p:sp>
    </p:spTree>
    <p:extLst>
      <p:ext uri="{BB962C8B-B14F-4D97-AF65-F5344CB8AC3E}">
        <p14:creationId xmlns:p14="http://schemas.microsoft.com/office/powerpoint/2010/main" val="348885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hoto - Horizontal">
  <a:themeElements>
    <a:clrScheme name="">
      <a:dk1>
        <a:srgbClr val="808080"/>
      </a:dk1>
      <a:lt1>
        <a:srgbClr val="FFFFFF"/>
      </a:lt1>
      <a:dk2>
        <a:srgbClr val="000000"/>
      </a:dk2>
      <a:lt2>
        <a:srgbClr val="000000"/>
      </a:lt2>
      <a:accent1>
        <a:srgbClr val="000000"/>
      </a:accent1>
      <a:accent2>
        <a:srgbClr val="333399"/>
      </a:accent2>
      <a:accent3>
        <a:srgbClr val="AAAAAA"/>
      </a:accent3>
      <a:accent4>
        <a:srgbClr val="DADADA"/>
      </a:accent4>
      <a:accent5>
        <a:srgbClr val="AAAAAA"/>
      </a:accent5>
      <a:accent6>
        <a:srgbClr val="2D2D8A"/>
      </a:accent6>
      <a:hlink>
        <a:srgbClr val="009999"/>
      </a:hlink>
      <a:folHlink>
        <a:srgbClr val="99CC00"/>
      </a:folHlink>
    </a:clrScheme>
    <a:fontScheme name="Photo - Horizont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le &amp; Bullets - Left">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Lef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2 Column">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2 Colum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Right">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Righ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Bullets &amp; Photo">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Bullets &amp; Phot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amp; Subtitle">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ullets">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Horizontal Reflection">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Horizont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Vertical">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Vertic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Vertical Reflection">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Vertic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itle - Top">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 Center">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Center">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4680</TotalTime>
  <Pages>0</Pages>
  <Words>1597</Words>
  <Characters>0</Characters>
  <Application>Microsoft Office PowerPoint</Application>
  <PresentationFormat>Custom</PresentationFormat>
  <Lines>0</Lines>
  <Paragraphs>258</Paragraphs>
  <Slides>28</Slides>
  <Notes>28</Notes>
  <HiddenSlides>0</HiddenSlides>
  <MMClips>0</MMClips>
  <ScaleCrop>false</ScaleCrop>
  <HeadingPairs>
    <vt:vector size="6" baseType="variant">
      <vt:variant>
        <vt:lpstr>Theme</vt:lpstr>
      </vt:variant>
      <vt:variant>
        <vt:i4>13</vt:i4>
      </vt:variant>
      <vt:variant>
        <vt:lpstr>Embedded OLE Servers</vt:lpstr>
      </vt:variant>
      <vt:variant>
        <vt:i4>1</vt:i4>
      </vt:variant>
      <vt:variant>
        <vt:lpstr>Slide Titles</vt:lpstr>
      </vt:variant>
      <vt:variant>
        <vt:i4>28</vt:i4>
      </vt:variant>
    </vt:vector>
  </HeadingPairs>
  <TitlesOfParts>
    <vt:vector size="42" baseType="lpstr">
      <vt:lpstr>Photo - Horizontal</vt:lpstr>
      <vt:lpstr>Blank</vt:lpstr>
      <vt:lpstr>Title &amp; Subtitle</vt:lpstr>
      <vt:lpstr>Bullets</vt:lpstr>
      <vt:lpstr>Photo - Horizontal Reflection</vt:lpstr>
      <vt:lpstr>Photo - Vertical</vt:lpstr>
      <vt:lpstr>Photo - Vertical Reflection</vt:lpstr>
      <vt:lpstr>Title - Top</vt:lpstr>
      <vt:lpstr>Title - Center</vt:lpstr>
      <vt:lpstr>Title &amp; Bullets - Left</vt:lpstr>
      <vt:lpstr>Title &amp; Bullets - 2 Column</vt:lpstr>
      <vt:lpstr>Title &amp; Bullets - Right</vt:lpstr>
      <vt:lpstr>Title, Bullets &amp; Photo</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Grant Wai-Poi</dc:creator>
  <cp:lastModifiedBy>Vivi Alatas</cp:lastModifiedBy>
  <cp:revision>85</cp:revision>
  <cp:lastPrinted>2013-06-26T00:58:51Z</cp:lastPrinted>
  <dcterms:modified xsi:type="dcterms:W3CDTF">2013-06-26T00:58:55Z</dcterms:modified>
</cp:coreProperties>
</file>