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9.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3"/>
  </p:notesMasterIdLst>
  <p:handoutMasterIdLst>
    <p:handoutMasterId r:id="rId24"/>
  </p:handoutMasterIdLst>
  <p:sldIdLst>
    <p:sldId id="367" r:id="rId2"/>
    <p:sldId id="431" r:id="rId3"/>
    <p:sldId id="404" r:id="rId4"/>
    <p:sldId id="397" r:id="rId5"/>
    <p:sldId id="408" r:id="rId6"/>
    <p:sldId id="444" r:id="rId7"/>
    <p:sldId id="445" r:id="rId8"/>
    <p:sldId id="400" r:id="rId9"/>
    <p:sldId id="399" r:id="rId10"/>
    <p:sldId id="415" r:id="rId11"/>
    <p:sldId id="437" r:id="rId12"/>
    <p:sldId id="436" r:id="rId13"/>
    <p:sldId id="438" r:id="rId14"/>
    <p:sldId id="429" r:id="rId15"/>
    <p:sldId id="416" r:id="rId16"/>
    <p:sldId id="439" r:id="rId17"/>
    <p:sldId id="440" r:id="rId18"/>
    <p:sldId id="441" r:id="rId19"/>
    <p:sldId id="447" r:id="rId20"/>
    <p:sldId id="448" r:id="rId21"/>
    <p:sldId id="373" r:id="rId22"/>
  </p:sldIdLst>
  <p:sldSz cx="9906000" cy="6858000" type="A4"/>
  <p:notesSz cx="6813550" cy="9945688"/>
  <p:defaultTextStyle>
    <a:defPPr>
      <a:defRPr lang="en-GB"/>
    </a:defPPr>
    <a:lvl1pPr algn="l" rtl="0" fontAlgn="base">
      <a:spcBef>
        <a:spcPct val="0"/>
      </a:spcBef>
      <a:spcAft>
        <a:spcPct val="0"/>
      </a:spcAft>
      <a:defRPr sz="2400" b="1" kern="1200">
        <a:solidFill>
          <a:schemeClr val="tx1"/>
        </a:solidFill>
        <a:latin typeface="Tahoma" pitchFamily="34" charset="0"/>
        <a:ea typeface="ＭＳ Ｐゴシック" charset="-128"/>
        <a:cs typeface="+mn-cs"/>
      </a:defRPr>
    </a:lvl1pPr>
    <a:lvl2pPr marL="457200" algn="l" rtl="0" fontAlgn="base">
      <a:spcBef>
        <a:spcPct val="0"/>
      </a:spcBef>
      <a:spcAft>
        <a:spcPct val="0"/>
      </a:spcAft>
      <a:defRPr sz="2400" b="1" kern="1200">
        <a:solidFill>
          <a:schemeClr val="tx1"/>
        </a:solidFill>
        <a:latin typeface="Tahoma" pitchFamily="34" charset="0"/>
        <a:ea typeface="ＭＳ Ｐゴシック" charset="-128"/>
        <a:cs typeface="+mn-cs"/>
      </a:defRPr>
    </a:lvl2pPr>
    <a:lvl3pPr marL="914400" algn="l" rtl="0" fontAlgn="base">
      <a:spcBef>
        <a:spcPct val="0"/>
      </a:spcBef>
      <a:spcAft>
        <a:spcPct val="0"/>
      </a:spcAft>
      <a:defRPr sz="2400" b="1" kern="1200">
        <a:solidFill>
          <a:schemeClr val="tx1"/>
        </a:solidFill>
        <a:latin typeface="Tahoma" pitchFamily="34" charset="0"/>
        <a:ea typeface="ＭＳ Ｐゴシック" charset="-128"/>
        <a:cs typeface="+mn-cs"/>
      </a:defRPr>
    </a:lvl3pPr>
    <a:lvl4pPr marL="1371600" algn="l" rtl="0" fontAlgn="base">
      <a:spcBef>
        <a:spcPct val="0"/>
      </a:spcBef>
      <a:spcAft>
        <a:spcPct val="0"/>
      </a:spcAft>
      <a:defRPr sz="2400" b="1" kern="1200">
        <a:solidFill>
          <a:schemeClr val="tx1"/>
        </a:solidFill>
        <a:latin typeface="Tahoma" pitchFamily="34" charset="0"/>
        <a:ea typeface="ＭＳ Ｐゴシック" charset="-128"/>
        <a:cs typeface="+mn-cs"/>
      </a:defRPr>
    </a:lvl4pPr>
    <a:lvl5pPr marL="1828800" algn="l" rtl="0" fontAlgn="base">
      <a:spcBef>
        <a:spcPct val="0"/>
      </a:spcBef>
      <a:spcAft>
        <a:spcPct val="0"/>
      </a:spcAft>
      <a:defRPr sz="2400" b="1" kern="1200">
        <a:solidFill>
          <a:schemeClr val="tx1"/>
        </a:solidFill>
        <a:latin typeface="Tahoma" pitchFamily="34" charset="0"/>
        <a:ea typeface="ＭＳ Ｐゴシック" charset="-128"/>
        <a:cs typeface="+mn-cs"/>
      </a:defRPr>
    </a:lvl5pPr>
    <a:lvl6pPr marL="2286000" algn="l" defTabSz="914400" rtl="0" eaLnBrk="1" latinLnBrk="0" hangingPunct="1">
      <a:defRPr sz="2400" b="1" kern="1200">
        <a:solidFill>
          <a:schemeClr val="tx1"/>
        </a:solidFill>
        <a:latin typeface="Tahoma" pitchFamily="34" charset="0"/>
        <a:ea typeface="ＭＳ Ｐゴシック" charset="-128"/>
        <a:cs typeface="+mn-cs"/>
      </a:defRPr>
    </a:lvl6pPr>
    <a:lvl7pPr marL="2743200" algn="l" defTabSz="914400" rtl="0" eaLnBrk="1" latinLnBrk="0" hangingPunct="1">
      <a:defRPr sz="2400" b="1" kern="1200">
        <a:solidFill>
          <a:schemeClr val="tx1"/>
        </a:solidFill>
        <a:latin typeface="Tahoma" pitchFamily="34" charset="0"/>
        <a:ea typeface="ＭＳ Ｐゴシック" charset="-128"/>
        <a:cs typeface="+mn-cs"/>
      </a:defRPr>
    </a:lvl7pPr>
    <a:lvl8pPr marL="3200400" algn="l" defTabSz="914400" rtl="0" eaLnBrk="1" latinLnBrk="0" hangingPunct="1">
      <a:defRPr sz="2400" b="1" kern="1200">
        <a:solidFill>
          <a:schemeClr val="tx1"/>
        </a:solidFill>
        <a:latin typeface="Tahoma" pitchFamily="34" charset="0"/>
        <a:ea typeface="ＭＳ Ｐゴシック" charset="-128"/>
        <a:cs typeface="+mn-cs"/>
      </a:defRPr>
    </a:lvl8pPr>
    <a:lvl9pPr marL="3657600" algn="l" defTabSz="914400" rtl="0" eaLnBrk="1" latinLnBrk="0" hangingPunct="1">
      <a:defRPr sz="2400" b="1" kern="1200">
        <a:solidFill>
          <a:schemeClr val="tx1"/>
        </a:solidFill>
        <a:latin typeface="Tahoma" pitchFamily="34"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00000"/>
    <a:srgbClr val="FF9900"/>
    <a:srgbClr val="FFFF66"/>
    <a:srgbClr val="FF9933"/>
    <a:srgbClr val="FFCC00"/>
    <a:srgbClr val="F7B909"/>
    <a:srgbClr val="FFFFF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1026" y="-198"/>
      </p:cViewPr>
      <p:guideLst>
        <p:guide orient="horz" pos="4008"/>
        <p:guide orient="horz" pos="2960"/>
        <p:guide orient="horz" pos="960"/>
        <p:guide orient="horz" pos="3576"/>
        <p:guide orient="horz" pos="904"/>
        <p:guide pos="416"/>
        <p:guide pos="5999"/>
        <p:guide pos="5856"/>
        <p:guide pos="2496"/>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7" d="100"/>
          <a:sy n="57" d="100"/>
        </p:scale>
        <p:origin x="-1998" y="-96"/>
      </p:cViewPr>
      <p:guideLst>
        <p:guide orient="horz" pos="3132"/>
        <p:guide pos="214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hdr" sz="quarter"/>
          </p:nvPr>
        </p:nvSpPr>
        <p:spPr bwMode="auto">
          <a:xfrm>
            <a:off x="0" y="0"/>
            <a:ext cx="2986088" cy="534988"/>
          </a:xfrm>
          <a:prstGeom prst="rect">
            <a:avLst/>
          </a:prstGeom>
          <a:noFill/>
          <a:ln w="9525">
            <a:noFill/>
            <a:miter lim="800000"/>
            <a:headEnd/>
            <a:tailEnd/>
          </a:ln>
          <a:effectLst/>
        </p:spPr>
        <p:txBody>
          <a:bodyPr vert="horz" wrap="square" lIns="91806" tIns="45903" rIns="91806" bIns="45903" numCol="1" anchor="t" anchorCtr="0" compatLnSpc="1">
            <a:prstTxWarp prst="textNoShape">
              <a:avLst/>
            </a:prstTxWarp>
          </a:bodyPr>
          <a:lstStyle>
            <a:lvl1pPr>
              <a:defRPr sz="1200">
                <a:latin typeface="Tahoma" pitchFamily="34" charset="0"/>
                <a:ea typeface="+mn-ea"/>
                <a:cs typeface="+mn-cs"/>
              </a:defRPr>
            </a:lvl1pPr>
          </a:lstStyle>
          <a:p>
            <a:pPr>
              <a:defRPr/>
            </a:pPr>
            <a:endParaRPr lang="en-US"/>
          </a:p>
        </p:txBody>
      </p:sp>
      <p:sp>
        <p:nvSpPr>
          <p:cNvPr id="106499" name="Rectangle 3"/>
          <p:cNvSpPr>
            <a:spLocks noGrp="1" noChangeArrowheads="1"/>
          </p:cNvSpPr>
          <p:nvPr>
            <p:ph type="dt" sz="quarter" idx="1"/>
          </p:nvPr>
        </p:nvSpPr>
        <p:spPr bwMode="auto">
          <a:xfrm>
            <a:off x="3829050" y="0"/>
            <a:ext cx="2986088" cy="534988"/>
          </a:xfrm>
          <a:prstGeom prst="rect">
            <a:avLst/>
          </a:prstGeom>
          <a:noFill/>
          <a:ln w="9525">
            <a:noFill/>
            <a:miter lim="800000"/>
            <a:headEnd/>
            <a:tailEnd/>
          </a:ln>
          <a:effectLst/>
        </p:spPr>
        <p:txBody>
          <a:bodyPr vert="horz" wrap="square" lIns="91806" tIns="45903" rIns="91806" bIns="45903" numCol="1" anchor="t" anchorCtr="0" compatLnSpc="1">
            <a:prstTxWarp prst="textNoShape">
              <a:avLst/>
            </a:prstTxWarp>
          </a:bodyPr>
          <a:lstStyle>
            <a:lvl1pPr algn="r">
              <a:defRPr sz="1200">
                <a:latin typeface="Tahoma" pitchFamily="34" charset="0"/>
                <a:ea typeface="+mn-ea"/>
                <a:cs typeface="+mn-cs"/>
              </a:defRPr>
            </a:lvl1pPr>
          </a:lstStyle>
          <a:p>
            <a:pPr>
              <a:defRPr/>
            </a:pPr>
            <a:endParaRPr lang="en-US"/>
          </a:p>
        </p:txBody>
      </p:sp>
      <p:sp>
        <p:nvSpPr>
          <p:cNvPr id="106500" name="Rectangle 4"/>
          <p:cNvSpPr>
            <a:spLocks noGrp="1" noChangeArrowheads="1"/>
          </p:cNvSpPr>
          <p:nvPr>
            <p:ph type="ftr" sz="quarter" idx="2"/>
          </p:nvPr>
        </p:nvSpPr>
        <p:spPr bwMode="auto">
          <a:xfrm>
            <a:off x="0" y="9482138"/>
            <a:ext cx="2986088" cy="458787"/>
          </a:xfrm>
          <a:prstGeom prst="rect">
            <a:avLst/>
          </a:prstGeom>
          <a:noFill/>
          <a:ln w="9525">
            <a:noFill/>
            <a:miter lim="800000"/>
            <a:headEnd/>
            <a:tailEnd/>
          </a:ln>
          <a:effectLst/>
        </p:spPr>
        <p:txBody>
          <a:bodyPr vert="horz" wrap="square" lIns="91806" tIns="45903" rIns="91806" bIns="45903" numCol="1" anchor="b" anchorCtr="0" compatLnSpc="1">
            <a:prstTxWarp prst="textNoShape">
              <a:avLst/>
            </a:prstTxWarp>
          </a:bodyPr>
          <a:lstStyle>
            <a:lvl1pPr>
              <a:defRPr sz="1200">
                <a:latin typeface="Tahoma" pitchFamily="34" charset="0"/>
                <a:ea typeface="+mn-ea"/>
                <a:cs typeface="+mn-cs"/>
              </a:defRPr>
            </a:lvl1pPr>
          </a:lstStyle>
          <a:p>
            <a:pPr>
              <a:defRPr/>
            </a:pPr>
            <a:endParaRPr lang="en-US"/>
          </a:p>
        </p:txBody>
      </p:sp>
      <p:sp>
        <p:nvSpPr>
          <p:cNvPr id="106501" name="Rectangle 5"/>
          <p:cNvSpPr>
            <a:spLocks noGrp="1" noChangeArrowheads="1"/>
          </p:cNvSpPr>
          <p:nvPr>
            <p:ph type="sldNum" sz="quarter" idx="3"/>
          </p:nvPr>
        </p:nvSpPr>
        <p:spPr bwMode="auto">
          <a:xfrm>
            <a:off x="3829050" y="9482138"/>
            <a:ext cx="2986088" cy="458787"/>
          </a:xfrm>
          <a:prstGeom prst="rect">
            <a:avLst/>
          </a:prstGeom>
          <a:noFill/>
          <a:ln w="9525">
            <a:noFill/>
            <a:miter lim="800000"/>
            <a:headEnd/>
            <a:tailEnd/>
          </a:ln>
          <a:effectLst/>
        </p:spPr>
        <p:txBody>
          <a:bodyPr vert="horz" wrap="square" lIns="91806" tIns="45903" rIns="91806" bIns="45903" numCol="1" anchor="b" anchorCtr="0" compatLnSpc="1">
            <a:prstTxWarp prst="textNoShape">
              <a:avLst/>
            </a:prstTxWarp>
          </a:bodyPr>
          <a:lstStyle>
            <a:lvl1pPr algn="r">
              <a:defRPr sz="1200"/>
            </a:lvl1pPr>
          </a:lstStyle>
          <a:p>
            <a:fld id="{1F091A26-635C-45CD-B2B6-779B373E8F4E}" type="slidenum">
              <a:rPr lang="en-US"/>
              <a:pPr/>
              <a:t>‹#›</a:t>
            </a:fld>
            <a:endParaRPr lang="en-US"/>
          </a:p>
        </p:txBody>
      </p:sp>
    </p:spTree>
    <p:extLst>
      <p:ext uri="{BB962C8B-B14F-4D97-AF65-F5344CB8AC3E}">
        <p14:creationId xmlns:p14="http://schemas.microsoft.com/office/powerpoint/2010/main" val="39960130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52750" cy="495300"/>
          </a:xfrm>
          <a:prstGeom prst="rect">
            <a:avLst/>
          </a:prstGeom>
          <a:noFill/>
          <a:ln w="9525">
            <a:noFill/>
            <a:miter lim="800000"/>
            <a:headEnd/>
            <a:tailEnd/>
          </a:ln>
          <a:effectLst/>
        </p:spPr>
        <p:txBody>
          <a:bodyPr vert="horz" wrap="square" lIns="91806" tIns="45903" rIns="91806" bIns="45903" numCol="1" anchor="t" anchorCtr="0" compatLnSpc="1">
            <a:prstTxWarp prst="textNoShape">
              <a:avLst/>
            </a:prstTxWarp>
          </a:bodyPr>
          <a:lstStyle>
            <a:lvl1pPr>
              <a:defRPr sz="1200" b="0">
                <a:latin typeface="Albertus" pitchFamily="34" charset="0"/>
                <a:ea typeface="+mn-ea"/>
                <a:cs typeface="+mn-cs"/>
              </a:defRPr>
            </a:lvl1pPr>
          </a:lstStyle>
          <a:p>
            <a:pPr>
              <a:defRPr/>
            </a:pPr>
            <a:endParaRPr lang="en-GB"/>
          </a:p>
        </p:txBody>
      </p:sp>
      <p:sp>
        <p:nvSpPr>
          <p:cNvPr id="33795" name="Rectangle 3"/>
          <p:cNvSpPr>
            <a:spLocks noGrp="1" noChangeArrowheads="1"/>
          </p:cNvSpPr>
          <p:nvPr>
            <p:ph type="dt" idx="1"/>
          </p:nvPr>
        </p:nvSpPr>
        <p:spPr bwMode="auto">
          <a:xfrm>
            <a:off x="3859213" y="0"/>
            <a:ext cx="2952750" cy="495300"/>
          </a:xfrm>
          <a:prstGeom prst="rect">
            <a:avLst/>
          </a:prstGeom>
          <a:noFill/>
          <a:ln w="9525">
            <a:noFill/>
            <a:miter lim="800000"/>
            <a:headEnd/>
            <a:tailEnd/>
          </a:ln>
          <a:effectLst/>
        </p:spPr>
        <p:txBody>
          <a:bodyPr vert="horz" wrap="square" lIns="91806" tIns="45903" rIns="91806" bIns="45903" numCol="1" anchor="t" anchorCtr="0" compatLnSpc="1">
            <a:prstTxWarp prst="textNoShape">
              <a:avLst/>
            </a:prstTxWarp>
          </a:bodyPr>
          <a:lstStyle>
            <a:lvl1pPr algn="r">
              <a:defRPr sz="1200" b="0">
                <a:latin typeface="Albertus" pitchFamily="34" charset="0"/>
                <a:ea typeface="+mn-ea"/>
                <a:cs typeface="+mn-cs"/>
              </a:defRPr>
            </a:lvl1pPr>
          </a:lstStyle>
          <a:p>
            <a:pPr>
              <a:defRPr/>
            </a:pPr>
            <a:endParaRPr lang="en-GB"/>
          </a:p>
        </p:txBody>
      </p:sp>
      <p:sp>
        <p:nvSpPr>
          <p:cNvPr id="3076" name="Rectangle 4"/>
          <p:cNvSpPr>
            <a:spLocks noGrp="1" noRot="1" noChangeAspect="1" noChangeArrowheads="1" noTextEdit="1"/>
          </p:cNvSpPr>
          <p:nvPr>
            <p:ph type="sldImg" idx="2"/>
          </p:nvPr>
        </p:nvSpPr>
        <p:spPr bwMode="auto">
          <a:xfrm>
            <a:off x="714375" y="746125"/>
            <a:ext cx="5387975" cy="3729038"/>
          </a:xfrm>
          <a:prstGeom prst="rect">
            <a:avLst/>
          </a:prstGeom>
          <a:noFill/>
          <a:ln w="9525">
            <a:solidFill>
              <a:srgbClr val="000000"/>
            </a:solidFill>
            <a:miter lim="800000"/>
            <a:headEnd/>
            <a:tailEnd/>
          </a:ln>
        </p:spPr>
      </p:sp>
      <p:sp>
        <p:nvSpPr>
          <p:cNvPr id="33797" name="Rectangle 5"/>
          <p:cNvSpPr>
            <a:spLocks noGrp="1" noChangeArrowheads="1"/>
          </p:cNvSpPr>
          <p:nvPr>
            <p:ph type="body" sz="quarter" idx="3"/>
          </p:nvPr>
        </p:nvSpPr>
        <p:spPr bwMode="auto">
          <a:xfrm>
            <a:off x="681038" y="4721225"/>
            <a:ext cx="5451475" cy="4478338"/>
          </a:xfrm>
          <a:prstGeom prst="rect">
            <a:avLst/>
          </a:prstGeom>
          <a:noFill/>
          <a:ln w="9525">
            <a:noFill/>
            <a:miter lim="800000"/>
            <a:headEnd/>
            <a:tailEnd/>
          </a:ln>
          <a:effectLst/>
        </p:spPr>
        <p:txBody>
          <a:bodyPr vert="horz" wrap="square" lIns="91806" tIns="45903" rIns="91806" bIns="45903"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3798" name="Rectangle 6"/>
          <p:cNvSpPr>
            <a:spLocks noGrp="1" noChangeArrowheads="1"/>
          </p:cNvSpPr>
          <p:nvPr>
            <p:ph type="ftr" sz="quarter" idx="4"/>
          </p:nvPr>
        </p:nvSpPr>
        <p:spPr bwMode="auto">
          <a:xfrm>
            <a:off x="0" y="9447213"/>
            <a:ext cx="2952750" cy="496887"/>
          </a:xfrm>
          <a:prstGeom prst="rect">
            <a:avLst/>
          </a:prstGeom>
          <a:noFill/>
          <a:ln w="9525">
            <a:noFill/>
            <a:miter lim="800000"/>
            <a:headEnd/>
            <a:tailEnd/>
          </a:ln>
          <a:effectLst/>
        </p:spPr>
        <p:txBody>
          <a:bodyPr vert="horz" wrap="square" lIns="91806" tIns="45903" rIns="91806" bIns="45903" numCol="1" anchor="b" anchorCtr="0" compatLnSpc="1">
            <a:prstTxWarp prst="textNoShape">
              <a:avLst/>
            </a:prstTxWarp>
          </a:bodyPr>
          <a:lstStyle>
            <a:lvl1pPr>
              <a:defRPr sz="1200" b="0">
                <a:latin typeface="Albertus" pitchFamily="34" charset="0"/>
                <a:ea typeface="+mn-ea"/>
                <a:cs typeface="+mn-cs"/>
              </a:defRPr>
            </a:lvl1pPr>
          </a:lstStyle>
          <a:p>
            <a:pPr>
              <a:defRPr/>
            </a:pPr>
            <a:endParaRPr lang="en-GB"/>
          </a:p>
        </p:txBody>
      </p:sp>
      <p:sp>
        <p:nvSpPr>
          <p:cNvPr id="33799" name="Rectangle 7"/>
          <p:cNvSpPr>
            <a:spLocks noGrp="1" noChangeArrowheads="1"/>
          </p:cNvSpPr>
          <p:nvPr>
            <p:ph type="sldNum" sz="quarter" idx="5"/>
          </p:nvPr>
        </p:nvSpPr>
        <p:spPr bwMode="auto">
          <a:xfrm>
            <a:off x="3859213" y="9447213"/>
            <a:ext cx="2952750" cy="496887"/>
          </a:xfrm>
          <a:prstGeom prst="rect">
            <a:avLst/>
          </a:prstGeom>
          <a:noFill/>
          <a:ln w="9525">
            <a:noFill/>
            <a:miter lim="800000"/>
            <a:headEnd/>
            <a:tailEnd/>
          </a:ln>
          <a:effectLst/>
        </p:spPr>
        <p:txBody>
          <a:bodyPr vert="horz" wrap="square" lIns="91806" tIns="45903" rIns="91806" bIns="45903" numCol="1" anchor="b" anchorCtr="0" compatLnSpc="1">
            <a:prstTxWarp prst="textNoShape">
              <a:avLst/>
            </a:prstTxWarp>
          </a:bodyPr>
          <a:lstStyle>
            <a:lvl1pPr algn="r">
              <a:defRPr sz="1200" b="0">
                <a:latin typeface="Albertus" charset="0"/>
              </a:defRPr>
            </a:lvl1pPr>
          </a:lstStyle>
          <a:p>
            <a:fld id="{99A75AE7-FD8B-40DF-B2BC-B05CF271AF9A}" type="slidenum">
              <a:rPr lang="en-GB"/>
              <a:pPr/>
              <a:t>‹#›</a:t>
            </a:fld>
            <a:endParaRPr lang="en-GB"/>
          </a:p>
        </p:txBody>
      </p:sp>
    </p:spTree>
    <p:extLst>
      <p:ext uri="{BB962C8B-B14F-4D97-AF65-F5344CB8AC3E}">
        <p14:creationId xmlns:p14="http://schemas.microsoft.com/office/powerpoint/2010/main" val="3999529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lbertus" pitchFamily="34"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lbertus" pitchFamily="34"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lbertus" pitchFamily="34"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lbertus" pitchFamily="34"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lbertus" pitchFamily="34"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noTextEdit="1"/>
          </p:cNvSpPr>
          <p:nvPr>
            <p:ph type="sldImg"/>
          </p:nvPr>
        </p:nvSpPr>
        <p:spPr>
          <a:ln/>
        </p:spPr>
      </p:sp>
      <p:sp>
        <p:nvSpPr>
          <p:cNvPr id="5122" name="Notes Placeholder 2"/>
          <p:cNvSpPr>
            <a:spLocks noGrp="1"/>
          </p:cNvSpPr>
          <p:nvPr>
            <p:ph type="body" idx="1"/>
          </p:nvPr>
        </p:nvSpPr>
        <p:spPr>
          <a:noFill/>
          <a:ln/>
        </p:spPr>
        <p:txBody>
          <a:bodyPr/>
          <a:lstStyle/>
          <a:p>
            <a:endParaRPr lang="ms-MY" smtClean="0">
              <a:latin typeface="Albertus" charset="0"/>
              <a:ea typeface="ＭＳ Ｐゴシック" charset="-128"/>
            </a:endParaRPr>
          </a:p>
        </p:txBody>
      </p:sp>
      <p:sp>
        <p:nvSpPr>
          <p:cNvPr id="5123" name="Slide Number Placeholder 3"/>
          <p:cNvSpPr>
            <a:spLocks noGrp="1"/>
          </p:cNvSpPr>
          <p:nvPr>
            <p:ph type="sldNum" sz="quarter" idx="5"/>
          </p:nvPr>
        </p:nvSpPr>
        <p:spPr>
          <a:noFill/>
        </p:spPr>
        <p:txBody>
          <a:bodyPr/>
          <a:lstStyle/>
          <a:p>
            <a:fld id="{7C7B9B12-295D-4531-8347-BA639A08C03F}" type="slidenum">
              <a:rPr lang="en-GB"/>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p:cNvSpPr>
            <a:spLocks noGrp="1" noRot="1" noChangeAspect="1" noTextEdit="1"/>
          </p:cNvSpPr>
          <p:nvPr>
            <p:ph type="sldImg"/>
          </p:nvPr>
        </p:nvSpPr>
        <p:spPr>
          <a:ln/>
        </p:spPr>
      </p:sp>
      <p:sp>
        <p:nvSpPr>
          <p:cNvPr id="8194" name="Notes Placeholder 2"/>
          <p:cNvSpPr>
            <a:spLocks noGrp="1"/>
          </p:cNvSpPr>
          <p:nvPr>
            <p:ph type="body" idx="1"/>
          </p:nvPr>
        </p:nvSpPr>
        <p:spPr>
          <a:noFill/>
          <a:ln/>
        </p:spPr>
        <p:txBody>
          <a:bodyPr/>
          <a:lstStyle/>
          <a:p>
            <a:r>
              <a:rPr lang="en-US" smtClean="0">
                <a:latin typeface="Albertus" charset="0"/>
                <a:ea typeface="ＭＳ Ｐゴシック" charset="-128"/>
              </a:rPr>
              <a:t>Like in brazil – Bolsa Familia</a:t>
            </a:r>
          </a:p>
        </p:txBody>
      </p:sp>
      <p:sp>
        <p:nvSpPr>
          <p:cNvPr id="8195" name="Slide Number Placeholder 3"/>
          <p:cNvSpPr>
            <a:spLocks noGrp="1"/>
          </p:cNvSpPr>
          <p:nvPr>
            <p:ph type="sldNum" sz="quarter" idx="5"/>
          </p:nvPr>
        </p:nvSpPr>
        <p:spPr>
          <a:noFill/>
        </p:spPr>
        <p:txBody>
          <a:bodyPr/>
          <a:lstStyle/>
          <a:p>
            <a:fld id="{D94AE9E5-1500-4786-AFBD-9D659FCFB8A4}" type="slidenum">
              <a:rPr lang="en-GB"/>
              <a:pPr/>
              <a:t>3</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Slide Image Placeholder 1"/>
          <p:cNvSpPr>
            <a:spLocks noGrp="1" noRot="1" noChangeAspect="1" noTextEdit="1"/>
          </p:cNvSpPr>
          <p:nvPr>
            <p:ph type="sldImg"/>
          </p:nvPr>
        </p:nvSpPr>
        <p:spPr>
          <a:ln/>
        </p:spPr>
      </p:sp>
      <p:sp>
        <p:nvSpPr>
          <p:cNvPr id="10242" name="Notes Placeholder 2"/>
          <p:cNvSpPr>
            <a:spLocks noGrp="1"/>
          </p:cNvSpPr>
          <p:nvPr>
            <p:ph type="body" idx="1"/>
          </p:nvPr>
        </p:nvSpPr>
        <p:spPr>
          <a:noFill/>
          <a:ln/>
        </p:spPr>
        <p:txBody>
          <a:bodyPr/>
          <a:lstStyle/>
          <a:p>
            <a:endParaRPr lang="ms-MY" smtClean="0">
              <a:latin typeface="Albertus" charset="0"/>
              <a:ea typeface="ＭＳ Ｐゴシック" charset="-128"/>
            </a:endParaRPr>
          </a:p>
        </p:txBody>
      </p:sp>
      <p:sp>
        <p:nvSpPr>
          <p:cNvPr id="10243" name="Slide Number Placeholder 3"/>
          <p:cNvSpPr>
            <a:spLocks noGrp="1"/>
          </p:cNvSpPr>
          <p:nvPr>
            <p:ph type="sldNum" sz="quarter" idx="5"/>
          </p:nvPr>
        </p:nvSpPr>
        <p:spPr>
          <a:noFill/>
        </p:spPr>
        <p:txBody>
          <a:bodyPr/>
          <a:lstStyle/>
          <a:p>
            <a:fld id="{F5D48F09-020B-4A0F-BE57-A775B412F6D6}" type="slidenum">
              <a:rPr lang="ms-MY"/>
              <a:pPr/>
              <a:t>4</a:t>
            </a:fld>
            <a:endParaRPr lang="ms-MY"/>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p:cNvSpPr>
            <a:spLocks noGrp="1" noRot="1" noChangeAspect="1" noTextEdit="1"/>
          </p:cNvSpPr>
          <p:nvPr>
            <p:ph type="sldImg"/>
          </p:nvPr>
        </p:nvSpPr>
        <p:spPr>
          <a:ln/>
        </p:spPr>
      </p:sp>
      <p:sp>
        <p:nvSpPr>
          <p:cNvPr id="12290" name="Notes Placeholder 2"/>
          <p:cNvSpPr>
            <a:spLocks noGrp="1"/>
          </p:cNvSpPr>
          <p:nvPr>
            <p:ph type="body" idx="1"/>
          </p:nvPr>
        </p:nvSpPr>
        <p:spPr>
          <a:noFill/>
          <a:ln/>
        </p:spPr>
        <p:txBody>
          <a:bodyPr/>
          <a:lstStyle/>
          <a:p>
            <a:endParaRPr lang="en-US" smtClean="0">
              <a:latin typeface="Albertus" charset="0"/>
              <a:ea typeface="ＭＳ Ｐゴシック" charset="-128"/>
            </a:endParaRPr>
          </a:p>
        </p:txBody>
      </p:sp>
      <p:sp>
        <p:nvSpPr>
          <p:cNvPr id="12291" name="Slide Number Placeholder 3"/>
          <p:cNvSpPr>
            <a:spLocks noGrp="1"/>
          </p:cNvSpPr>
          <p:nvPr>
            <p:ph type="sldNum" sz="quarter" idx="5"/>
          </p:nvPr>
        </p:nvSpPr>
        <p:spPr>
          <a:noFill/>
        </p:spPr>
        <p:txBody>
          <a:bodyPr/>
          <a:lstStyle/>
          <a:p>
            <a:fld id="{FBDB1241-A18C-4F71-96A3-4E48A41CFE6D}" type="slidenum">
              <a:rPr lang="en-GB"/>
              <a:pPr/>
              <a:t>5</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a:ln/>
        </p:spPr>
      </p:sp>
      <p:sp>
        <p:nvSpPr>
          <p:cNvPr id="15362" name="Notes Placeholder 2"/>
          <p:cNvSpPr>
            <a:spLocks noGrp="1"/>
          </p:cNvSpPr>
          <p:nvPr>
            <p:ph type="body" idx="1"/>
          </p:nvPr>
        </p:nvSpPr>
        <p:spPr>
          <a:noFill/>
          <a:ln/>
        </p:spPr>
        <p:txBody>
          <a:bodyPr/>
          <a:lstStyle/>
          <a:p>
            <a:endParaRPr lang="ms-MY" smtClean="0">
              <a:latin typeface="Albertus" charset="0"/>
              <a:ea typeface="ＭＳ Ｐゴシック" charset="-128"/>
            </a:endParaRPr>
          </a:p>
        </p:txBody>
      </p:sp>
      <p:sp>
        <p:nvSpPr>
          <p:cNvPr id="15363" name="Slide Number Placeholder 3"/>
          <p:cNvSpPr>
            <a:spLocks noGrp="1"/>
          </p:cNvSpPr>
          <p:nvPr>
            <p:ph type="sldNum" sz="quarter" idx="5"/>
          </p:nvPr>
        </p:nvSpPr>
        <p:spPr>
          <a:noFill/>
        </p:spPr>
        <p:txBody>
          <a:bodyPr/>
          <a:lstStyle/>
          <a:p>
            <a:fld id="{CC7C499F-CE40-4E8F-B02D-6F8242E82940}" type="slidenum">
              <a:rPr lang="en-GB"/>
              <a:pPr/>
              <a:t>8</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ln/>
        </p:spPr>
        <p:txBody>
          <a:bodyPr/>
          <a:lstStyle/>
          <a:p>
            <a:endParaRPr lang="ms-MY" smtClean="0">
              <a:latin typeface="Albertus" charset="0"/>
              <a:ea typeface="ＭＳ Ｐゴシック" charset="-128"/>
            </a:endParaRPr>
          </a:p>
        </p:txBody>
      </p:sp>
      <p:sp>
        <p:nvSpPr>
          <p:cNvPr id="17411" name="Slide Number Placeholder 3"/>
          <p:cNvSpPr>
            <a:spLocks noGrp="1"/>
          </p:cNvSpPr>
          <p:nvPr>
            <p:ph type="sldNum" sz="quarter" idx="5"/>
          </p:nvPr>
        </p:nvSpPr>
        <p:spPr>
          <a:noFill/>
        </p:spPr>
        <p:txBody>
          <a:bodyPr/>
          <a:lstStyle/>
          <a:p>
            <a:fld id="{45510331-2180-403A-AADE-B61030A9FE0A}" type="slidenum">
              <a:rPr lang="en-GB"/>
              <a:pPr/>
              <a:t>9</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a:ln/>
        </p:spPr>
      </p:sp>
      <p:sp>
        <p:nvSpPr>
          <p:cNvPr id="29698" name="Notes Placeholder 2"/>
          <p:cNvSpPr>
            <a:spLocks noGrp="1"/>
          </p:cNvSpPr>
          <p:nvPr>
            <p:ph type="body" idx="1"/>
          </p:nvPr>
        </p:nvSpPr>
        <p:spPr>
          <a:noFill/>
          <a:ln/>
        </p:spPr>
        <p:txBody>
          <a:bodyPr/>
          <a:lstStyle/>
          <a:p>
            <a:r>
              <a:rPr lang="en-US" smtClean="0">
                <a:latin typeface="Albertus" charset="0"/>
                <a:ea typeface="ＭＳ Ｐゴシック" charset="-128"/>
              </a:rPr>
              <a:t>Possible if HH is higher for NREGA is HH household account.</a:t>
            </a:r>
          </a:p>
        </p:txBody>
      </p:sp>
      <p:sp>
        <p:nvSpPr>
          <p:cNvPr id="29699" name="Slide Number Placeholder 3"/>
          <p:cNvSpPr>
            <a:spLocks noGrp="1"/>
          </p:cNvSpPr>
          <p:nvPr>
            <p:ph type="sldNum" sz="quarter" idx="5"/>
          </p:nvPr>
        </p:nvSpPr>
        <p:spPr>
          <a:noFill/>
        </p:spPr>
        <p:txBody>
          <a:bodyPr/>
          <a:lstStyle/>
          <a:p>
            <a:fld id="{D8931C4C-EC18-4C37-8702-EB9FF43E6A14}" type="slidenum">
              <a:rPr lang="en-GB"/>
              <a:pPr/>
              <a:t>15</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p:spPr>
        <p:txBody>
          <a:bodyPr/>
          <a:lstStyle/>
          <a:p>
            <a:endParaRPr lang="ms-MY" smtClean="0">
              <a:latin typeface="Albertus" charset="0"/>
              <a:ea typeface="ＭＳ Ｐゴシック" charset="-128"/>
            </a:endParaRPr>
          </a:p>
        </p:txBody>
      </p:sp>
      <p:sp>
        <p:nvSpPr>
          <p:cNvPr id="31747" name="Slide Number Placeholder 3"/>
          <p:cNvSpPr>
            <a:spLocks noGrp="1"/>
          </p:cNvSpPr>
          <p:nvPr>
            <p:ph type="sldNum" sz="quarter" idx="5"/>
          </p:nvPr>
        </p:nvSpPr>
        <p:spPr>
          <a:noFill/>
        </p:spPr>
        <p:txBody>
          <a:bodyPr/>
          <a:lstStyle/>
          <a:p>
            <a:fld id="{0C604915-8B24-403E-84AC-AB1274D7330A}" type="slidenum">
              <a:rPr lang="en-GB"/>
              <a:pPr/>
              <a:t>21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1746" name="Rectangle 1026"/>
          <p:cNvSpPr>
            <a:spLocks noGrp="1" noChangeArrowheads="1"/>
          </p:cNvSpPr>
          <p:nvPr>
            <p:ph type="ctrTitle"/>
          </p:nvPr>
        </p:nvSpPr>
        <p:spPr>
          <a:xfrm>
            <a:off x="935038" y="2130425"/>
            <a:ext cx="8420100" cy="1470025"/>
          </a:xfrm>
        </p:spPr>
        <p:txBody>
          <a:bodyPr anchor="ctr"/>
          <a:lstStyle>
            <a:lvl1pPr algn="r">
              <a:defRPr sz="3600"/>
            </a:lvl1pPr>
          </a:lstStyle>
          <a:p>
            <a:r>
              <a:rPr lang="en-US"/>
              <a:t>Click to edit Master title style</a:t>
            </a:r>
          </a:p>
        </p:txBody>
      </p:sp>
      <p:sp>
        <p:nvSpPr>
          <p:cNvPr id="31747" name="Rectangle 1027"/>
          <p:cNvSpPr>
            <a:spLocks noGrp="1" noChangeArrowheads="1"/>
          </p:cNvSpPr>
          <p:nvPr>
            <p:ph type="subTitle" idx="1"/>
          </p:nvPr>
        </p:nvSpPr>
        <p:spPr>
          <a:xfrm>
            <a:off x="2435225" y="3886200"/>
            <a:ext cx="6934200" cy="1752600"/>
          </a:xfrm>
        </p:spPr>
        <p:txBody>
          <a:bodyPr/>
          <a:lstStyle>
            <a:lvl1pPr marL="0" indent="0" algn="r">
              <a:buFontTx/>
              <a:buNone/>
              <a:defRPr sz="2800"/>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304800"/>
            <a:ext cx="222885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95300" y="304800"/>
            <a:ext cx="653415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600200"/>
            <a:ext cx="43815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1600200"/>
            <a:ext cx="43815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00063" y="304800"/>
            <a:ext cx="8123237" cy="685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a:t>
            </a:r>
          </a:p>
        </p:txBody>
      </p:sp>
      <p:sp>
        <p:nvSpPr>
          <p:cNvPr id="1027" name="Rectangle 3"/>
          <p:cNvSpPr>
            <a:spLocks noGrp="1" noChangeArrowheads="1"/>
          </p:cNvSpPr>
          <p:nvPr>
            <p:ph type="body" idx="1"/>
          </p:nvPr>
        </p:nvSpPr>
        <p:spPr bwMode="auto">
          <a:xfrm>
            <a:off x="495300" y="1600200"/>
            <a:ext cx="8915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eaLnBrk="0" fontAlgn="base" hangingPunct="0">
        <a:spcBef>
          <a:spcPct val="0"/>
        </a:spcBef>
        <a:spcAft>
          <a:spcPct val="0"/>
        </a:spcAft>
        <a:defRPr sz="28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2800">
          <a:solidFill>
            <a:schemeClr val="tx2"/>
          </a:solidFill>
          <a:latin typeface="Tahoma" pitchFamily="34" charset="0"/>
          <a:ea typeface="ＭＳ Ｐゴシック" charset="0"/>
          <a:cs typeface="ＭＳ Ｐゴシック" charset="0"/>
        </a:defRPr>
      </a:lvl2pPr>
      <a:lvl3pPr algn="l" rtl="0" eaLnBrk="0" fontAlgn="base" hangingPunct="0">
        <a:spcBef>
          <a:spcPct val="0"/>
        </a:spcBef>
        <a:spcAft>
          <a:spcPct val="0"/>
        </a:spcAft>
        <a:defRPr sz="2800">
          <a:solidFill>
            <a:schemeClr val="tx2"/>
          </a:solidFill>
          <a:latin typeface="Tahoma" pitchFamily="34" charset="0"/>
          <a:ea typeface="ＭＳ Ｐゴシック" charset="0"/>
          <a:cs typeface="ＭＳ Ｐゴシック" charset="0"/>
        </a:defRPr>
      </a:lvl3pPr>
      <a:lvl4pPr algn="l" rtl="0" eaLnBrk="0" fontAlgn="base" hangingPunct="0">
        <a:spcBef>
          <a:spcPct val="0"/>
        </a:spcBef>
        <a:spcAft>
          <a:spcPct val="0"/>
        </a:spcAft>
        <a:defRPr sz="2800">
          <a:solidFill>
            <a:schemeClr val="tx2"/>
          </a:solidFill>
          <a:latin typeface="Tahoma" pitchFamily="34" charset="0"/>
          <a:ea typeface="ＭＳ Ｐゴシック" charset="0"/>
          <a:cs typeface="ＭＳ Ｐゴシック" charset="0"/>
        </a:defRPr>
      </a:lvl4pPr>
      <a:lvl5pPr algn="l" rtl="0" eaLnBrk="0" fontAlgn="base" hangingPunct="0">
        <a:spcBef>
          <a:spcPct val="0"/>
        </a:spcBef>
        <a:spcAft>
          <a:spcPct val="0"/>
        </a:spcAft>
        <a:defRPr sz="2800">
          <a:solidFill>
            <a:schemeClr val="tx2"/>
          </a:solidFill>
          <a:latin typeface="Tahoma" pitchFamily="34" charset="0"/>
          <a:ea typeface="ＭＳ Ｐゴシック" charset="0"/>
          <a:cs typeface="ＭＳ Ｐゴシック" charset="0"/>
        </a:defRPr>
      </a:lvl5pPr>
      <a:lvl6pPr marL="457200" algn="l" rtl="0" fontAlgn="base">
        <a:spcBef>
          <a:spcPct val="0"/>
        </a:spcBef>
        <a:spcAft>
          <a:spcPct val="0"/>
        </a:spcAft>
        <a:defRPr sz="2800">
          <a:solidFill>
            <a:schemeClr val="tx2"/>
          </a:solidFill>
          <a:latin typeface="Tahoma" pitchFamily="34" charset="0"/>
        </a:defRPr>
      </a:lvl6pPr>
      <a:lvl7pPr marL="914400" algn="l" rtl="0" fontAlgn="base">
        <a:spcBef>
          <a:spcPct val="0"/>
        </a:spcBef>
        <a:spcAft>
          <a:spcPct val="0"/>
        </a:spcAft>
        <a:defRPr sz="2800">
          <a:solidFill>
            <a:schemeClr val="tx2"/>
          </a:solidFill>
          <a:latin typeface="Tahoma" pitchFamily="34" charset="0"/>
        </a:defRPr>
      </a:lvl7pPr>
      <a:lvl8pPr marL="1371600" algn="l" rtl="0" fontAlgn="base">
        <a:spcBef>
          <a:spcPct val="0"/>
        </a:spcBef>
        <a:spcAft>
          <a:spcPct val="0"/>
        </a:spcAft>
        <a:defRPr sz="2800">
          <a:solidFill>
            <a:schemeClr val="tx2"/>
          </a:solidFill>
          <a:latin typeface="Tahoma" pitchFamily="34" charset="0"/>
        </a:defRPr>
      </a:lvl8pPr>
      <a:lvl9pPr marL="1828800" algn="l" rtl="0" fontAlgn="base">
        <a:spcBef>
          <a:spcPct val="0"/>
        </a:spcBef>
        <a:spcAft>
          <a:spcPct val="0"/>
        </a:spcAft>
        <a:defRPr sz="2800">
          <a:solidFill>
            <a:schemeClr val="tx2"/>
          </a:solidFill>
          <a:latin typeface="Tahoma" pitchFamily="34"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1400">
          <a:solidFill>
            <a:schemeClr val="tx1"/>
          </a:solidFill>
          <a:latin typeface="+mn-lt"/>
        </a:defRPr>
      </a:lvl6pPr>
      <a:lvl7pPr marL="2971800" indent="-228600" algn="l" rtl="0" fontAlgn="base">
        <a:spcBef>
          <a:spcPct val="20000"/>
        </a:spcBef>
        <a:spcAft>
          <a:spcPct val="0"/>
        </a:spcAft>
        <a:buChar char="»"/>
        <a:defRPr sz="1400">
          <a:solidFill>
            <a:schemeClr val="tx1"/>
          </a:solidFill>
          <a:latin typeface="+mn-lt"/>
        </a:defRPr>
      </a:lvl7pPr>
      <a:lvl8pPr marL="3429000" indent="-228600" algn="l" rtl="0" fontAlgn="base">
        <a:spcBef>
          <a:spcPct val="20000"/>
        </a:spcBef>
        <a:spcAft>
          <a:spcPct val="0"/>
        </a:spcAft>
        <a:buChar char="»"/>
        <a:defRPr sz="1400">
          <a:solidFill>
            <a:schemeClr val="tx1"/>
          </a:solidFill>
          <a:latin typeface="+mn-lt"/>
        </a:defRPr>
      </a:lvl8pPr>
      <a:lvl9pPr marL="3886200" indent="-228600" algn="l" rtl="0" fontAlgn="base">
        <a:spcBef>
          <a:spcPct val="20000"/>
        </a:spcBef>
        <a:spcAft>
          <a:spcPct val="0"/>
        </a:spcAft>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7" name="Picture 2" descr="LOGO_BACKDRP"/>
          <p:cNvPicPr>
            <a:picLocks noChangeAspect="1" noChangeArrowheads="1"/>
          </p:cNvPicPr>
          <p:nvPr/>
        </p:nvPicPr>
        <p:blipFill>
          <a:blip r:embed="rId3"/>
          <a:srcRect/>
          <a:stretch>
            <a:fillRect/>
          </a:stretch>
        </p:blipFill>
        <p:spPr bwMode="auto">
          <a:xfrm>
            <a:off x="18542" y="0"/>
            <a:ext cx="9899650" cy="6851650"/>
          </a:xfrm>
          <a:prstGeom prst="rect">
            <a:avLst/>
          </a:prstGeom>
          <a:noFill/>
          <a:ln w="9525">
            <a:noFill/>
            <a:miter lim="800000"/>
            <a:headEnd/>
            <a:tailEnd/>
          </a:ln>
        </p:spPr>
      </p:pic>
      <p:pic>
        <p:nvPicPr>
          <p:cNvPr id="249859" name="Picture 3" descr="SEWA_LOGO"/>
          <p:cNvPicPr>
            <a:picLocks noChangeAspect="1" noChangeArrowheads="1"/>
          </p:cNvPicPr>
          <p:nvPr/>
        </p:nvPicPr>
        <p:blipFill>
          <a:blip r:embed="rId4" cstate="print"/>
          <a:srcRect l="2168" t="2377" r="2168" b="2377"/>
          <a:stretch>
            <a:fillRect/>
          </a:stretch>
        </p:blipFill>
        <p:spPr bwMode="auto">
          <a:xfrm>
            <a:off x="4267200" y="477839"/>
            <a:ext cx="1564013" cy="1582609"/>
          </a:xfrm>
          <a:prstGeom prst="rect">
            <a:avLst/>
          </a:prstGeom>
          <a:noFill/>
          <a:ln w="9525">
            <a:noFill/>
            <a:miter lim="800000"/>
            <a:headEnd/>
            <a:tailEnd/>
          </a:ln>
        </p:spPr>
      </p:pic>
      <p:sp>
        <p:nvSpPr>
          <p:cNvPr id="249860" name="Rectangle 4"/>
          <p:cNvSpPr>
            <a:spLocks noChangeArrowheads="1"/>
          </p:cNvSpPr>
          <p:nvPr/>
        </p:nvSpPr>
        <p:spPr bwMode="auto">
          <a:xfrm>
            <a:off x="0" y="3505200"/>
            <a:ext cx="9899650" cy="1181100"/>
          </a:xfrm>
          <a:prstGeom prst="rect">
            <a:avLst/>
          </a:prstGeom>
          <a:noFill/>
          <a:ln w="9525">
            <a:noFill/>
            <a:miter lim="800000"/>
            <a:headEnd/>
            <a:tailEnd/>
          </a:ln>
        </p:spPr>
        <p:txBody>
          <a:bodyPr anchor="b"/>
          <a:lstStyle/>
          <a:p>
            <a:pPr algn="ctr"/>
            <a:endParaRPr lang="en-US" sz="3500">
              <a:solidFill>
                <a:srgbClr val="800000"/>
              </a:solidFill>
              <a:latin typeface="Book Antiqua" pitchFamily="18" charset="0"/>
            </a:endParaRPr>
          </a:p>
        </p:txBody>
      </p:sp>
      <p:sp>
        <p:nvSpPr>
          <p:cNvPr id="249861" name="Text Box 5"/>
          <p:cNvSpPr txBox="1">
            <a:spLocks noChangeArrowheads="1"/>
          </p:cNvSpPr>
          <p:nvPr/>
        </p:nvSpPr>
        <p:spPr bwMode="auto">
          <a:xfrm>
            <a:off x="6350" y="5829300"/>
            <a:ext cx="9899650" cy="457200"/>
          </a:xfrm>
          <a:prstGeom prst="rect">
            <a:avLst/>
          </a:prstGeom>
          <a:noFill/>
          <a:ln w="9525">
            <a:noFill/>
            <a:miter lim="800000"/>
            <a:headEnd/>
            <a:tailEnd/>
          </a:ln>
        </p:spPr>
        <p:txBody>
          <a:bodyPr anchor="b"/>
          <a:lstStyle/>
          <a:p>
            <a:pPr algn="ctr"/>
            <a:endParaRPr lang="en-US" sz="3600" i="1">
              <a:solidFill>
                <a:srgbClr val="800000"/>
              </a:solidFill>
              <a:latin typeface="Book Antiqua" pitchFamily="18" charset="0"/>
            </a:endParaRPr>
          </a:p>
        </p:txBody>
      </p:sp>
      <p:sp>
        <p:nvSpPr>
          <p:cNvPr id="4101" name="Rectangle 6"/>
          <p:cNvSpPr>
            <a:spLocks noChangeArrowheads="1"/>
          </p:cNvSpPr>
          <p:nvPr/>
        </p:nvSpPr>
        <p:spPr bwMode="auto">
          <a:xfrm>
            <a:off x="937260" y="5744083"/>
            <a:ext cx="7823200" cy="400110"/>
          </a:xfrm>
          <a:prstGeom prst="rect">
            <a:avLst/>
          </a:prstGeom>
          <a:noFill/>
          <a:ln w="9525">
            <a:noFill/>
            <a:miter lim="800000"/>
            <a:headEnd/>
            <a:tailEnd/>
          </a:ln>
        </p:spPr>
        <p:txBody>
          <a:bodyPr>
            <a:spAutoFit/>
          </a:bodyPr>
          <a:lstStyle/>
          <a:p>
            <a:pPr algn="ctr"/>
            <a:r>
              <a:rPr lang="en-US" sz="2000" b="0" dirty="0" smtClean="0">
                <a:solidFill>
                  <a:srgbClr val="002060"/>
                </a:solidFill>
                <a:latin typeface="Arial Narrow" pitchFamily="34" charset="0"/>
              </a:rPr>
              <a:t>SEWA in partnership with UNICEF</a:t>
            </a:r>
            <a:endParaRPr lang="en-US" sz="2000" b="0" dirty="0">
              <a:solidFill>
                <a:srgbClr val="002060"/>
              </a:solidFill>
              <a:latin typeface="Arial Narrow" pitchFamily="34" charset="0"/>
            </a:endParaRPr>
          </a:p>
        </p:txBody>
      </p:sp>
      <p:sp>
        <p:nvSpPr>
          <p:cNvPr id="2054" name="Rectangle 6"/>
          <p:cNvSpPr>
            <a:spLocks noChangeArrowheads="1"/>
          </p:cNvSpPr>
          <p:nvPr/>
        </p:nvSpPr>
        <p:spPr bwMode="auto">
          <a:xfrm>
            <a:off x="681736" y="3170429"/>
            <a:ext cx="854760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3200" dirty="0" smtClean="0">
                <a:solidFill>
                  <a:srgbClr val="002060"/>
                </a:solidFill>
                <a:latin typeface="Garamond" pitchFamily="18" charset="0"/>
              </a:rPr>
              <a:t>Madhya Pradesh Unconditional Cash Transfer Pilot Project </a:t>
            </a:r>
            <a:endParaRPr lang="en-US" sz="3200" dirty="0">
              <a:solidFill>
                <a:srgbClr val="002060"/>
              </a:solidFill>
              <a:latin typeface="Garamond"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nodeType="afterEffect">
                                  <p:stCondLst>
                                    <p:cond delay="0"/>
                                  </p:stCondLst>
                                  <p:childTnLst>
                                    <p:set>
                                      <p:cBhvr>
                                        <p:cTn id="6" dur="1" fill="hold">
                                          <p:stCondLst>
                                            <p:cond delay="0"/>
                                          </p:stCondLst>
                                        </p:cTn>
                                        <p:tgtEl>
                                          <p:spTgt spid="249859"/>
                                        </p:tgtEl>
                                        <p:attrNameLst>
                                          <p:attrName>style.visibility</p:attrName>
                                        </p:attrNameLst>
                                      </p:cBhvr>
                                      <p:to>
                                        <p:strVal val="visible"/>
                                      </p:to>
                                    </p:set>
                                    <p:anim calcmode="lin" valueType="num">
                                      <p:cBhvr>
                                        <p:cTn id="7" dur="5000" fill="hold"/>
                                        <p:tgtEl>
                                          <p:spTgt spid="249859"/>
                                        </p:tgtEl>
                                        <p:attrNameLst>
                                          <p:attrName>ppt_w</p:attrName>
                                        </p:attrNameLst>
                                      </p:cBhvr>
                                      <p:tavLst>
                                        <p:tav tm="0" fmla="#ppt_w*sin(2.5*pi*$)">
                                          <p:val>
                                            <p:fltVal val="0"/>
                                          </p:val>
                                        </p:tav>
                                        <p:tav tm="100000">
                                          <p:val>
                                            <p:fltVal val="1"/>
                                          </p:val>
                                        </p:tav>
                                      </p:tavLst>
                                    </p:anim>
                                    <p:anim calcmode="lin" valueType="num">
                                      <p:cBhvr>
                                        <p:cTn id="8" dur="5000" fill="hold"/>
                                        <p:tgtEl>
                                          <p:spTgt spid="249859"/>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5" presetClass="entr" presetSubtype="0" fill="hold" grpId="0" nodeType="clickEffect" nodePh="1">
                                  <p:stCondLst>
                                    <p:cond delay="0"/>
                                  </p:stCondLst>
                                  <p:endCondLst>
                                    <p:cond evt="begin" delay="0">
                                      <p:tn val="11"/>
                                    </p:cond>
                                  </p:endCondLst>
                                  <p:childTnLst>
                                    <p:set>
                                      <p:cBhvr>
                                        <p:cTn id="12" dur="1" fill="hold">
                                          <p:stCondLst>
                                            <p:cond delay="0"/>
                                          </p:stCondLst>
                                        </p:cTn>
                                        <p:tgtEl>
                                          <p:spTgt spid="249861"/>
                                        </p:tgtEl>
                                        <p:attrNameLst>
                                          <p:attrName>style.visibility</p:attrName>
                                        </p:attrNameLst>
                                      </p:cBhvr>
                                      <p:to>
                                        <p:strVal val="visible"/>
                                      </p:to>
                                    </p:set>
                                    <p:anim calcmode="lin" valueType="num">
                                      <p:cBhvr>
                                        <p:cTn id="13" dur="1000" fill="hold"/>
                                        <p:tgtEl>
                                          <p:spTgt spid="249861"/>
                                        </p:tgtEl>
                                        <p:attrNameLst>
                                          <p:attrName>ppt_w</p:attrName>
                                        </p:attrNameLst>
                                      </p:cBhvr>
                                      <p:tavLst>
                                        <p:tav tm="0">
                                          <p:val>
                                            <p:strVal val="#ppt_w*0.70"/>
                                          </p:val>
                                        </p:tav>
                                        <p:tav tm="100000">
                                          <p:val>
                                            <p:strVal val="#ppt_w"/>
                                          </p:val>
                                        </p:tav>
                                      </p:tavLst>
                                    </p:anim>
                                    <p:anim calcmode="lin" valueType="num">
                                      <p:cBhvr>
                                        <p:cTn id="14" dur="1000" fill="hold"/>
                                        <p:tgtEl>
                                          <p:spTgt spid="249861"/>
                                        </p:tgtEl>
                                        <p:attrNameLst>
                                          <p:attrName>ppt_h</p:attrName>
                                        </p:attrNameLst>
                                      </p:cBhvr>
                                      <p:tavLst>
                                        <p:tav tm="0">
                                          <p:val>
                                            <p:strVal val="#ppt_h"/>
                                          </p:val>
                                        </p:tav>
                                        <p:tav tm="100000">
                                          <p:val>
                                            <p:strVal val="#ppt_h"/>
                                          </p:val>
                                        </p:tav>
                                      </p:tavLst>
                                    </p:anim>
                                    <p:animEffect transition="in" filter="fade">
                                      <p:cBhvr>
                                        <p:cTn id="15" dur="1000"/>
                                        <p:tgtEl>
                                          <p:spTgt spid="24986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5" presetClass="entr" presetSubtype="0" fill="hold" grpId="0" nodeType="clickEffect" nodePh="1">
                                  <p:stCondLst>
                                    <p:cond delay="0"/>
                                  </p:stCondLst>
                                  <p:endCondLst>
                                    <p:cond evt="begin" delay="0">
                                      <p:tn val="18"/>
                                    </p:cond>
                                  </p:endCondLst>
                                  <p:childTnLst>
                                    <p:set>
                                      <p:cBhvr>
                                        <p:cTn id="19" dur="1" fill="hold">
                                          <p:stCondLst>
                                            <p:cond delay="0"/>
                                          </p:stCondLst>
                                        </p:cTn>
                                        <p:tgtEl>
                                          <p:spTgt spid="249860"/>
                                        </p:tgtEl>
                                        <p:attrNameLst>
                                          <p:attrName>style.visibility</p:attrName>
                                        </p:attrNameLst>
                                      </p:cBhvr>
                                      <p:to>
                                        <p:strVal val="visible"/>
                                      </p:to>
                                    </p:set>
                                    <p:anim calcmode="lin" valueType="num">
                                      <p:cBhvr>
                                        <p:cTn id="20" dur="1000" fill="hold"/>
                                        <p:tgtEl>
                                          <p:spTgt spid="249860"/>
                                        </p:tgtEl>
                                        <p:attrNameLst>
                                          <p:attrName>ppt_w</p:attrName>
                                        </p:attrNameLst>
                                      </p:cBhvr>
                                      <p:tavLst>
                                        <p:tav tm="0">
                                          <p:val>
                                            <p:strVal val="#ppt_w*0.70"/>
                                          </p:val>
                                        </p:tav>
                                        <p:tav tm="100000">
                                          <p:val>
                                            <p:strVal val="#ppt_w"/>
                                          </p:val>
                                        </p:tav>
                                      </p:tavLst>
                                    </p:anim>
                                    <p:anim calcmode="lin" valueType="num">
                                      <p:cBhvr>
                                        <p:cTn id="21" dur="1000" fill="hold"/>
                                        <p:tgtEl>
                                          <p:spTgt spid="249860"/>
                                        </p:tgtEl>
                                        <p:attrNameLst>
                                          <p:attrName>ppt_h</p:attrName>
                                        </p:attrNameLst>
                                      </p:cBhvr>
                                      <p:tavLst>
                                        <p:tav tm="0">
                                          <p:val>
                                            <p:strVal val="#ppt_h"/>
                                          </p:val>
                                        </p:tav>
                                        <p:tav tm="100000">
                                          <p:val>
                                            <p:strVal val="#ppt_h"/>
                                          </p:val>
                                        </p:tav>
                                      </p:tavLst>
                                    </p:anim>
                                    <p:animEffect transition="in" filter="fade">
                                      <p:cBhvr>
                                        <p:cTn id="22" dur="1000"/>
                                        <p:tgtEl>
                                          <p:spTgt spid="2498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860" grpId="0"/>
      <p:bldP spid="24986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495300" y="254000"/>
            <a:ext cx="8915400" cy="762000"/>
          </a:xfrm>
        </p:spPr>
        <p:txBody>
          <a:bodyPr/>
          <a:lstStyle/>
          <a:p>
            <a:r>
              <a:rPr lang="en-US" smtClean="0">
                <a:solidFill>
                  <a:srgbClr val="8B0101"/>
                </a:solidFill>
                <a:ea typeface="ＭＳ Ｐゴシック" charset="-128"/>
              </a:rPr>
              <a:t>Demographics: Total Cash Transfer Pop.:– 6179 </a:t>
            </a:r>
          </a:p>
        </p:txBody>
      </p:sp>
      <p:sp>
        <p:nvSpPr>
          <p:cNvPr id="23554" name="Text Placeholder 2"/>
          <p:cNvSpPr>
            <a:spLocks noGrp="1"/>
          </p:cNvSpPr>
          <p:nvPr>
            <p:ph type="body" idx="1"/>
          </p:nvPr>
        </p:nvSpPr>
        <p:spPr/>
        <p:txBody>
          <a:bodyPr/>
          <a:lstStyle/>
          <a:p>
            <a:r>
              <a:rPr lang="en-US" smtClean="0">
                <a:solidFill>
                  <a:srgbClr val="8B0101"/>
                </a:solidFill>
                <a:ea typeface="ＭＳ Ｐゴシック" charset="-128"/>
              </a:rPr>
              <a:t>Non SEWA Villages</a:t>
            </a:r>
          </a:p>
        </p:txBody>
      </p:sp>
      <p:sp>
        <p:nvSpPr>
          <p:cNvPr id="23555" name="Content Placeholder 3"/>
          <p:cNvSpPr>
            <a:spLocks noGrp="1"/>
          </p:cNvSpPr>
          <p:nvPr>
            <p:ph sz="half" idx="2"/>
          </p:nvPr>
        </p:nvSpPr>
        <p:spPr/>
        <p:txBody>
          <a:bodyPr/>
          <a:lstStyle/>
          <a:p>
            <a:r>
              <a:rPr lang="en-US" smtClean="0">
                <a:solidFill>
                  <a:srgbClr val="8B0101"/>
                </a:solidFill>
                <a:ea typeface="ＭＳ Ｐゴシック" charset="-128"/>
              </a:rPr>
              <a:t>Non-SEWA population : 2480</a:t>
            </a:r>
          </a:p>
          <a:p>
            <a:r>
              <a:rPr lang="en-US" smtClean="0">
                <a:solidFill>
                  <a:srgbClr val="8B0101"/>
                </a:solidFill>
                <a:ea typeface="ＭＳ Ｐゴシック" charset="-128"/>
              </a:rPr>
              <a:t>Accounts in June, 2011 – Male: 79                                   Female: 63</a:t>
            </a:r>
          </a:p>
          <a:p>
            <a:r>
              <a:rPr lang="en-US" smtClean="0">
                <a:solidFill>
                  <a:srgbClr val="8B0101"/>
                </a:solidFill>
                <a:ea typeface="ＭＳ Ｐゴシック" charset="-128"/>
              </a:rPr>
              <a:t>Accounts in May, 2012 – Male: 739</a:t>
            </a:r>
            <a:br>
              <a:rPr lang="en-US" smtClean="0">
                <a:solidFill>
                  <a:srgbClr val="8B0101"/>
                </a:solidFill>
                <a:ea typeface="ＭＳ Ｐゴシック" charset="-128"/>
              </a:rPr>
            </a:br>
            <a:r>
              <a:rPr lang="en-US" smtClean="0">
                <a:solidFill>
                  <a:srgbClr val="8B0101"/>
                </a:solidFill>
                <a:ea typeface="ＭＳ Ｐゴシック" charset="-128"/>
              </a:rPr>
              <a:t> Female: 742</a:t>
            </a:r>
          </a:p>
          <a:p>
            <a:endParaRPr lang="en-US" smtClean="0">
              <a:ea typeface="ＭＳ Ｐゴシック" charset="-128"/>
            </a:endParaRPr>
          </a:p>
        </p:txBody>
      </p:sp>
      <p:sp>
        <p:nvSpPr>
          <p:cNvPr id="23556" name="Text Placeholder 4"/>
          <p:cNvSpPr>
            <a:spLocks noGrp="1"/>
          </p:cNvSpPr>
          <p:nvPr>
            <p:ph type="body" sz="quarter" idx="3"/>
          </p:nvPr>
        </p:nvSpPr>
        <p:spPr/>
        <p:txBody>
          <a:bodyPr/>
          <a:lstStyle/>
          <a:p>
            <a:r>
              <a:rPr lang="en-US" smtClean="0">
                <a:solidFill>
                  <a:srgbClr val="8B0101"/>
                </a:solidFill>
                <a:ea typeface="ＭＳ Ｐゴシック" charset="-128"/>
              </a:rPr>
              <a:t>SEWA villages</a:t>
            </a:r>
          </a:p>
        </p:txBody>
      </p:sp>
      <p:sp>
        <p:nvSpPr>
          <p:cNvPr id="23557" name="Content Placeholder 5"/>
          <p:cNvSpPr>
            <a:spLocks noGrp="1"/>
          </p:cNvSpPr>
          <p:nvPr>
            <p:ph sz="quarter" idx="4"/>
          </p:nvPr>
        </p:nvSpPr>
        <p:spPr/>
        <p:txBody>
          <a:bodyPr/>
          <a:lstStyle/>
          <a:p>
            <a:r>
              <a:rPr lang="en-US" smtClean="0">
                <a:solidFill>
                  <a:srgbClr val="8B0101"/>
                </a:solidFill>
                <a:ea typeface="ＭＳ Ｐゴシック" charset="-128"/>
              </a:rPr>
              <a:t>SEWA population : 3031</a:t>
            </a:r>
          </a:p>
          <a:p>
            <a:r>
              <a:rPr lang="en-US" smtClean="0">
                <a:solidFill>
                  <a:srgbClr val="8B0101"/>
                </a:solidFill>
                <a:ea typeface="ＭＳ Ｐゴシック" charset="-128"/>
              </a:rPr>
              <a:t>Accounts in June, 2011 – Male: 38                                  Female: 302</a:t>
            </a:r>
          </a:p>
          <a:p>
            <a:r>
              <a:rPr lang="en-US" smtClean="0">
                <a:solidFill>
                  <a:srgbClr val="8B0101"/>
                </a:solidFill>
                <a:ea typeface="ＭＳ Ｐゴシック" charset="-128"/>
              </a:rPr>
              <a:t>Accounts in May, 2012 – Male: 748</a:t>
            </a:r>
            <a:br>
              <a:rPr lang="en-US" smtClean="0">
                <a:solidFill>
                  <a:srgbClr val="8B0101"/>
                </a:solidFill>
                <a:ea typeface="ＭＳ Ｐゴシック" charset="-128"/>
              </a:rPr>
            </a:br>
            <a:r>
              <a:rPr lang="en-US" smtClean="0">
                <a:solidFill>
                  <a:srgbClr val="8B0101"/>
                </a:solidFill>
                <a:ea typeface="ＭＳ Ｐゴシック" charset="-128"/>
              </a:rPr>
              <a:t> Female: 918</a:t>
            </a:r>
          </a:p>
        </p:txBody>
      </p:sp>
      <p:sp>
        <p:nvSpPr>
          <p:cNvPr id="23558" name="TextBox 1"/>
          <p:cNvSpPr txBox="1">
            <a:spLocks noChangeArrowheads="1"/>
          </p:cNvSpPr>
          <p:nvPr/>
        </p:nvSpPr>
        <p:spPr bwMode="auto">
          <a:xfrm>
            <a:off x="5300663" y="5638800"/>
            <a:ext cx="3927475" cy="461963"/>
          </a:xfrm>
          <a:prstGeom prst="rect">
            <a:avLst/>
          </a:prstGeom>
          <a:noFill/>
          <a:ln w="9525">
            <a:noFill/>
            <a:miter lim="800000"/>
            <a:headEnd/>
            <a:tailEnd/>
          </a:ln>
        </p:spPr>
        <p:txBody>
          <a:bodyPr>
            <a:spAutoFit/>
          </a:bodyPr>
          <a:lstStyle/>
          <a:p>
            <a:r>
              <a:rPr lang="en-US">
                <a:solidFill>
                  <a:srgbClr val="8B0101"/>
                </a:solidFill>
              </a:rPr>
              <a:t>One tribal Village - 678</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b="1" dirty="0" smtClean="0">
                <a:solidFill>
                  <a:srgbClr val="8B0101"/>
                </a:solidFill>
                <a:ea typeface="ＭＳ Ｐゴシック" charset="-128"/>
              </a:rPr>
              <a:t>Current status of the Pilot 	</a:t>
            </a:r>
          </a:p>
        </p:txBody>
      </p:sp>
      <p:sp>
        <p:nvSpPr>
          <p:cNvPr id="24578" name="Content Placeholder 2"/>
          <p:cNvSpPr>
            <a:spLocks noGrp="1"/>
          </p:cNvSpPr>
          <p:nvPr>
            <p:ph idx="1"/>
          </p:nvPr>
        </p:nvSpPr>
        <p:spPr>
          <a:xfrm>
            <a:off x="453736" y="1725722"/>
            <a:ext cx="8915400" cy="4273296"/>
          </a:xfrm>
        </p:spPr>
        <p:txBody>
          <a:bodyPr/>
          <a:lstStyle/>
          <a:p>
            <a:r>
              <a:rPr lang="en-US" dirty="0" smtClean="0">
                <a:solidFill>
                  <a:srgbClr val="8B0101"/>
                </a:solidFill>
                <a:ea typeface="ＭＳ Ｐゴシック" charset="-128"/>
              </a:rPr>
              <a:t>Baseline Survey done in April, 2011 (census)</a:t>
            </a:r>
          </a:p>
          <a:p>
            <a:r>
              <a:rPr lang="en-US" dirty="0" smtClean="0">
                <a:solidFill>
                  <a:srgbClr val="8B0101"/>
                </a:solidFill>
                <a:ea typeface="ＭＳ Ｐゴシック" charset="-128"/>
              </a:rPr>
              <a:t>Cash Transfer Started : June, 2011 </a:t>
            </a:r>
          </a:p>
          <a:p>
            <a:r>
              <a:rPr lang="en-US" dirty="0" smtClean="0">
                <a:solidFill>
                  <a:srgbClr val="8B0101"/>
                </a:solidFill>
                <a:ea typeface="ＭＳ Ｐゴシック" charset="-128"/>
              </a:rPr>
              <a:t>Interim Evaluation Survey done in March, 2012 (sample)</a:t>
            </a:r>
          </a:p>
          <a:p>
            <a:r>
              <a:rPr lang="en-US" dirty="0" smtClean="0">
                <a:solidFill>
                  <a:srgbClr val="8B0101"/>
                </a:solidFill>
                <a:ea typeface="ＭＳ Ｐゴシック" charset="-128"/>
              </a:rPr>
              <a:t>Final Evaluation Survey completed in July, 2012 (census)</a:t>
            </a:r>
          </a:p>
          <a:p>
            <a:r>
              <a:rPr lang="en-US" dirty="0" smtClean="0">
                <a:solidFill>
                  <a:srgbClr val="8B0101"/>
                </a:solidFill>
                <a:ea typeface="ＭＳ Ｐゴシック" charset="-128"/>
              </a:rPr>
              <a:t>Key Informants  Survey completed: </a:t>
            </a:r>
            <a:r>
              <a:rPr lang="en-US" dirty="0" err="1" smtClean="0">
                <a:solidFill>
                  <a:srgbClr val="8B0101"/>
                </a:solidFill>
                <a:ea typeface="ＭＳ Ｐゴシック" charset="-128"/>
              </a:rPr>
              <a:t>Sarpanch</a:t>
            </a:r>
            <a:r>
              <a:rPr lang="en-US" dirty="0" smtClean="0">
                <a:solidFill>
                  <a:srgbClr val="8B0101"/>
                </a:solidFill>
                <a:ea typeface="ＭＳ Ｐゴシック" charset="-128"/>
              </a:rPr>
              <a:t>, </a:t>
            </a:r>
            <a:r>
              <a:rPr lang="en-US" dirty="0" err="1" smtClean="0">
                <a:solidFill>
                  <a:srgbClr val="8B0101"/>
                </a:solidFill>
                <a:ea typeface="ＭＳ Ｐゴシック" charset="-128"/>
              </a:rPr>
              <a:t>anganwadi</a:t>
            </a:r>
            <a:r>
              <a:rPr lang="en-US" dirty="0" smtClean="0">
                <a:solidFill>
                  <a:srgbClr val="8B0101"/>
                </a:solidFill>
                <a:ea typeface="ＭＳ Ｐゴシック" charset="-128"/>
              </a:rPr>
              <a:t> teachers, health workers, school teachers, etc.</a:t>
            </a:r>
          </a:p>
          <a:p>
            <a:r>
              <a:rPr lang="en-US" dirty="0" smtClean="0">
                <a:solidFill>
                  <a:srgbClr val="8B0101"/>
                </a:solidFill>
                <a:ea typeface="ＭＳ Ｐゴシック" charset="-128"/>
              </a:rPr>
              <a:t>Data processing and analysis is going-on; we should have results by mid-March 2013</a:t>
            </a:r>
          </a:p>
          <a:p>
            <a:r>
              <a:rPr lang="en-US" dirty="0" smtClean="0">
                <a:solidFill>
                  <a:srgbClr val="8B0101"/>
                </a:solidFill>
                <a:ea typeface="ＭＳ Ｐゴシック" charset="-128"/>
              </a:rPr>
              <a:t>Qualitative analysis in the last stages of field work, 50 Case Studies being updated; contextual data being collected; draft report to be ready by end March</a:t>
            </a:r>
          </a:p>
          <a:p>
            <a:r>
              <a:rPr lang="en-US" dirty="0" smtClean="0">
                <a:solidFill>
                  <a:srgbClr val="8B0101"/>
                </a:solidFill>
                <a:ea typeface="ＭＳ Ｐゴシック" charset="-128"/>
              </a:rPr>
              <a:t>Planning presentations and conferences in Bhopal, Delhi ---April to October) </a:t>
            </a:r>
          </a:p>
          <a:p>
            <a:endParaRPr lang="en-US" dirty="0" smtClean="0">
              <a:solidFill>
                <a:srgbClr val="8B0101"/>
              </a:solidFill>
              <a:ea typeface="ＭＳ Ｐゴシック" charset="-12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37" name="Rectangle 2"/>
          <p:cNvSpPr>
            <a:spLocks noChangeArrowheads="1"/>
          </p:cNvSpPr>
          <p:nvPr/>
        </p:nvSpPr>
        <p:spPr bwMode="auto">
          <a:xfrm>
            <a:off x="330200" y="296863"/>
            <a:ext cx="9245600" cy="708025"/>
          </a:xfrm>
          <a:prstGeom prst="rect">
            <a:avLst/>
          </a:prstGeom>
          <a:noFill/>
          <a:ln w="9525">
            <a:noFill/>
            <a:miter lim="800000"/>
            <a:headEnd/>
            <a:tailEnd/>
          </a:ln>
          <a:effectLst/>
        </p:spPr>
        <p:txBody>
          <a:bodyPr anchor="ctr">
            <a:spAutoFit/>
          </a:bodyPr>
          <a:lstStyle/>
          <a:p>
            <a:pPr algn="ctr">
              <a:defRPr/>
            </a:pPr>
            <a:r>
              <a:rPr lang="hu-HU" sz="4000" dirty="0" err="1">
                <a:solidFill>
                  <a:srgbClr val="FF6600"/>
                </a:solidFill>
                <a:effectLst>
                  <a:outerShdw blurRad="38100" dist="38100" dir="2700000" algn="tl">
                    <a:srgbClr val="000000"/>
                  </a:outerShdw>
                </a:effectLst>
                <a:latin typeface="+mj-lt"/>
                <a:ea typeface="+mj-ea"/>
                <a:cs typeface="+mj-cs"/>
              </a:rPr>
              <a:t>Increase</a:t>
            </a:r>
            <a:r>
              <a:rPr lang="hu-HU" sz="4000" dirty="0">
                <a:solidFill>
                  <a:srgbClr val="FF6600"/>
                </a:solidFill>
                <a:effectLst>
                  <a:outerShdw blurRad="38100" dist="38100" dir="2700000" algn="tl">
                    <a:srgbClr val="000000"/>
                  </a:outerShdw>
                </a:effectLst>
                <a:latin typeface="+mj-lt"/>
                <a:ea typeface="+mj-ea"/>
                <a:cs typeface="+mj-cs"/>
              </a:rPr>
              <a:t> </a:t>
            </a:r>
            <a:r>
              <a:rPr lang="hu-HU" sz="4000" dirty="0" err="1">
                <a:solidFill>
                  <a:srgbClr val="FF6600"/>
                </a:solidFill>
                <a:effectLst>
                  <a:outerShdw blurRad="38100" dist="38100" dir="2700000" algn="tl">
                    <a:srgbClr val="000000"/>
                  </a:outerShdw>
                </a:effectLst>
                <a:latin typeface="+mj-lt"/>
                <a:ea typeface="+mj-ea"/>
                <a:cs typeface="+mj-cs"/>
              </a:rPr>
              <a:t>in</a:t>
            </a:r>
            <a:r>
              <a:rPr lang="hu-HU" sz="4000" dirty="0">
                <a:solidFill>
                  <a:srgbClr val="FF6600"/>
                </a:solidFill>
                <a:effectLst>
                  <a:outerShdw blurRad="38100" dist="38100" dir="2700000" algn="tl">
                    <a:srgbClr val="000000"/>
                  </a:outerShdw>
                </a:effectLst>
                <a:latin typeface="+mj-lt"/>
                <a:ea typeface="+mj-ea"/>
                <a:cs typeface="+mj-cs"/>
              </a:rPr>
              <a:t> </a:t>
            </a:r>
            <a:r>
              <a:rPr lang="hu-HU" sz="4000" dirty="0" err="1">
                <a:solidFill>
                  <a:srgbClr val="FF6600"/>
                </a:solidFill>
                <a:effectLst>
                  <a:outerShdw blurRad="38100" dist="38100" dir="2700000" algn="tl">
                    <a:srgbClr val="000000"/>
                  </a:outerShdw>
                </a:effectLst>
                <a:latin typeface="+mj-lt"/>
                <a:ea typeface="+mj-ea"/>
                <a:cs typeface="+mj-cs"/>
              </a:rPr>
              <a:t>Spending</a:t>
            </a:r>
            <a:endParaRPr lang="en-GB" sz="4000" dirty="0">
              <a:solidFill>
                <a:srgbClr val="FF6600"/>
              </a:solidFill>
              <a:effectLst>
                <a:outerShdw blurRad="38100" dist="38100" dir="2700000" algn="tl">
                  <a:srgbClr val="000000"/>
                </a:outerShdw>
              </a:effectLst>
              <a:latin typeface="+mj-lt"/>
              <a:ea typeface="+mj-ea"/>
              <a:cs typeface="+mj-cs"/>
            </a:endParaRPr>
          </a:p>
        </p:txBody>
      </p:sp>
      <p:sp>
        <p:nvSpPr>
          <p:cNvPr id="25603" name="Téglalap 2"/>
          <p:cNvSpPr>
            <a:spLocks noChangeArrowheads="1"/>
          </p:cNvSpPr>
          <p:nvPr/>
        </p:nvSpPr>
        <p:spPr bwMode="auto">
          <a:xfrm>
            <a:off x="742950" y="6321425"/>
            <a:ext cx="3954463" cy="307975"/>
          </a:xfrm>
          <a:prstGeom prst="rect">
            <a:avLst/>
          </a:prstGeom>
          <a:noFill/>
          <a:ln w="9525">
            <a:noFill/>
            <a:miter lim="800000"/>
            <a:headEnd/>
            <a:tailEnd/>
          </a:ln>
        </p:spPr>
        <p:txBody>
          <a:bodyPr wrap="none">
            <a:spAutoFit/>
          </a:bodyPr>
          <a:lstStyle/>
          <a:p>
            <a:r>
              <a:rPr lang="hu-HU" sz="1400">
                <a:solidFill>
                  <a:schemeClr val="bg1"/>
                </a:solidFill>
              </a:rPr>
              <a:t>Source: Indian MPUCT IES, 2012, n = 893</a:t>
            </a:r>
          </a:p>
        </p:txBody>
      </p:sp>
      <p:pic>
        <p:nvPicPr>
          <p:cNvPr id="6" name="Picture 75"/>
          <p:cNvPicPr>
            <a:picLocks noChangeAspect="1" noChangeArrowheads="1"/>
          </p:cNvPicPr>
          <p:nvPr/>
        </p:nvPicPr>
        <p:blipFill>
          <a:blip r:embed="rId2" cstate="print">
            <a:extLst>
              <a:ext uri="{28A0092B-C50C-407E-A947-70E740481C1C}">
                <a14:useLocalDpi xmlns:a14="http://schemas.microsoft.com/office/drawing/2010/main" val="0"/>
              </a:ext>
            </a:extLst>
          </a:blip>
          <a:srcRect r="13638" b="7896"/>
          <a:stretch>
            <a:fillRect/>
          </a:stretch>
        </p:blipFill>
        <p:spPr bwMode="auto">
          <a:xfrm>
            <a:off x="714375" y="2328863"/>
            <a:ext cx="8412163" cy="3919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ransition spd="slow">
    <p:pull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37" name="Rectangle 2"/>
          <p:cNvSpPr>
            <a:spLocks noChangeArrowheads="1"/>
          </p:cNvSpPr>
          <p:nvPr/>
        </p:nvSpPr>
        <p:spPr bwMode="auto">
          <a:xfrm>
            <a:off x="330200" y="296863"/>
            <a:ext cx="9245600" cy="708025"/>
          </a:xfrm>
          <a:prstGeom prst="rect">
            <a:avLst/>
          </a:prstGeom>
          <a:noFill/>
          <a:ln w="9525">
            <a:noFill/>
            <a:miter lim="800000"/>
            <a:headEnd/>
            <a:tailEnd/>
          </a:ln>
          <a:effectLst/>
        </p:spPr>
        <p:txBody>
          <a:bodyPr anchor="ctr">
            <a:spAutoFit/>
          </a:bodyPr>
          <a:lstStyle/>
          <a:p>
            <a:pPr algn="ctr">
              <a:defRPr/>
            </a:pPr>
            <a:r>
              <a:rPr lang="hu-HU" sz="4000" dirty="0" err="1">
                <a:solidFill>
                  <a:srgbClr val="FF6600"/>
                </a:solidFill>
                <a:effectLst>
                  <a:outerShdw blurRad="38100" dist="38100" dir="2700000" algn="tl">
                    <a:srgbClr val="000000"/>
                  </a:outerShdw>
                </a:effectLst>
                <a:latin typeface="+mj-lt"/>
                <a:ea typeface="+mj-ea"/>
                <a:cs typeface="+mj-cs"/>
              </a:rPr>
              <a:t>Household</a:t>
            </a:r>
            <a:r>
              <a:rPr lang="hu-HU" sz="4000" dirty="0">
                <a:solidFill>
                  <a:srgbClr val="FF6600"/>
                </a:solidFill>
                <a:effectLst>
                  <a:outerShdw blurRad="38100" dist="38100" dir="2700000" algn="tl">
                    <a:srgbClr val="000000"/>
                  </a:outerShdw>
                </a:effectLst>
                <a:latin typeface="+mj-lt"/>
                <a:ea typeface="+mj-ea"/>
                <a:cs typeface="+mj-cs"/>
              </a:rPr>
              <a:t> </a:t>
            </a:r>
            <a:r>
              <a:rPr lang="hu-HU" sz="4000" dirty="0" err="1">
                <a:solidFill>
                  <a:srgbClr val="FF6600"/>
                </a:solidFill>
                <a:effectLst>
                  <a:outerShdw blurRad="38100" dist="38100" dir="2700000" algn="tl">
                    <a:srgbClr val="000000"/>
                  </a:outerShdw>
                </a:effectLst>
                <a:latin typeface="+mj-lt"/>
                <a:ea typeface="+mj-ea"/>
                <a:cs typeface="+mj-cs"/>
              </a:rPr>
              <a:t>Development</a:t>
            </a:r>
            <a:endParaRPr lang="en-GB" sz="4000" dirty="0">
              <a:solidFill>
                <a:srgbClr val="FF6600"/>
              </a:solidFill>
              <a:effectLst>
                <a:outerShdw blurRad="38100" dist="38100" dir="2700000" algn="tl">
                  <a:srgbClr val="000000"/>
                </a:outerShdw>
              </a:effectLst>
              <a:latin typeface="+mj-lt"/>
              <a:ea typeface="+mj-ea"/>
              <a:cs typeface="+mj-cs"/>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r="10522" b="11827"/>
          <a:stretch>
            <a:fillRect/>
          </a:stretch>
        </p:blipFill>
        <p:spPr bwMode="auto">
          <a:xfrm>
            <a:off x="1670305" y="1987296"/>
            <a:ext cx="7369785" cy="3621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ransition spd="slow">
    <p:pull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US" smtClean="0">
                <a:ea typeface="ＭＳ Ｐゴシック" charset="-128"/>
              </a:rPr>
              <a:t> Impact of CT - Income Earning Work</a:t>
            </a:r>
          </a:p>
        </p:txBody>
      </p:sp>
      <p:graphicFrame>
        <p:nvGraphicFramePr>
          <p:cNvPr id="5" name="Table 4"/>
          <p:cNvGraphicFramePr>
            <a:graphicFrameLocks noGrp="1"/>
          </p:cNvGraphicFramePr>
          <p:nvPr/>
        </p:nvGraphicFramePr>
        <p:xfrm>
          <a:off x="1939925" y="1727200"/>
          <a:ext cx="6243638" cy="3192774"/>
        </p:xfrm>
        <a:graphic>
          <a:graphicData uri="http://schemas.openxmlformats.org/drawingml/2006/table">
            <a:tbl>
              <a:tblPr/>
              <a:tblGrid>
                <a:gridCol w="2903538"/>
                <a:gridCol w="1597025"/>
                <a:gridCol w="1743075"/>
              </a:tblGrid>
              <a:tr h="110966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 Main activity</a:t>
                      </a:r>
                    </a:p>
                  </a:txBody>
                  <a:tcPr marL="12699" marR="12699" marT="126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2CD9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 CT Increased </a:t>
                      </a:r>
                    </a:p>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(In %)</a:t>
                      </a:r>
                    </a:p>
                  </a:txBody>
                  <a:tcPr marL="12699" marR="12699" marT="126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2CD9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NCT Increased</a:t>
                      </a:r>
                    </a:p>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 (in %) </a:t>
                      </a:r>
                    </a:p>
                  </a:txBody>
                  <a:tcPr marL="12699" marR="12699" marT="126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2CD94"/>
                    </a:solidFill>
                  </a:tcPr>
                </a:tc>
              </a:tr>
              <a:tr h="5207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Farmer</a:t>
                      </a:r>
                    </a:p>
                  </a:txBody>
                  <a:tcPr marL="12699" marR="12699" marT="126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27.2Z</a:t>
                      </a:r>
                    </a:p>
                  </a:txBody>
                  <a:tcPr marL="12699" marR="12699" marT="126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3.61</a:t>
                      </a:r>
                    </a:p>
                  </a:txBody>
                  <a:tcPr marL="12699" marR="12699" marT="126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5207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Labour</a:t>
                      </a:r>
                    </a:p>
                  </a:txBody>
                  <a:tcPr marL="12699" marR="12699" marT="126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13.26</a:t>
                      </a:r>
                    </a:p>
                  </a:txBody>
                  <a:tcPr marL="12699" marR="12699" marT="126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1.26</a:t>
                      </a:r>
                    </a:p>
                  </a:txBody>
                  <a:tcPr marL="12699" marR="12699" marT="126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5207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Other</a:t>
                      </a:r>
                    </a:p>
                  </a:txBody>
                  <a:tcPr marL="12699" marR="12699" marT="126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22.22</a:t>
                      </a:r>
                    </a:p>
                  </a:txBody>
                  <a:tcPr marL="12699" marR="12699" marT="126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5.55</a:t>
                      </a:r>
                    </a:p>
                  </a:txBody>
                  <a:tcPr marL="12699" marR="12699" marT="126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5207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Total</a:t>
                      </a:r>
                    </a:p>
                  </a:txBody>
                  <a:tcPr marL="12699" marR="12699" marT="126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20</a:t>
                      </a:r>
                    </a:p>
                  </a:txBody>
                  <a:tcPr marL="12699" marR="12699" marT="126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Calibri" pitchFamily="34" charset="0"/>
                          <a:ea typeface="ＭＳ Ｐゴシック" charset="-128"/>
                        </a:rPr>
                        <a:t>2.77</a:t>
                      </a:r>
                    </a:p>
                  </a:txBody>
                  <a:tcPr marL="12699" marR="12699" marT="126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n-US" smtClean="0">
                <a:ea typeface="ＭＳ Ｐゴシック" charset="-128"/>
              </a:rPr>
              <a:t>Financial Inclusion : IES </a:t>
            </a:r>
          </a:p>
        </p:txBody>
      </p:sp>
      <p:graphicFrame>
        <p:nvGraphicFramePr>
          <p:cNvPr id="4" name="Table 3"/>
          <p:cNvGraphicFramePr>
            <a:graphicFrameLocks noGrp="1"/>
          </p:cNvGraphicFramePr>
          <p:nvPr/>
        </p:nvGraphicFramePr>
        <p:xfrm>
          <a:off x="2187575" y="1567498"/>
          <a:ext cx="6098042" cy="2275227"/>
        </p:xfrm>
        <a:graphic>
          <a:graphicData uri="http://schemas.openxmlformats.org/drawingml/2006/table">
            <a:tbl>
              <a:tblPr/>
              <a:tblGrid>
                <a:gridCol w="3558042"/>
                <a:gridCol w="2540000"/>
              </a:tblGrid>
              <a:tr h="744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34" charset="0"/>
                          <a:ea typeface="ＭＳ Ｐゴシック" charset="-128"/>
                        </a:rPr>
                        <a:t>Do you have a bank account</a:t>
                      </a:r>
                    </a:p>
                  </a:txBody>
                  <a:tcPr marL="12705" marR="12705" marT="12707"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4D79B"/>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34" charset="0"/>
                          <a:ea typeface="ＭＳ Ｐゴシック" charset="-128"/>
                        </a:rPr>
                        <a:t>Percentage </a:t>
                      </a:r>
                    </a:p>
                  </a:txBody>
                  <a:tcPr marL="12705" marR="12705" marT="12707"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4D79B"/>
                    </a:solidFill>
                  </a:tcPr>
                </a:tc>
              </a:tr>
              <a:tr h="377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rgbClr val="000000"/>
                          </a:solidFill>
                          <a:effectLst/>
                          <a:latin typeface="Calibri" pitchFamily="34" charset="0"/>
                          <a:ea typeface="ＭＳ Ｐゴシック" charset="-128"/>
                        </a:rPr>
                        <a:t>Yes, Bank</a:t>
                      </a:r>
                    </a:p>
                  </a:txBody>
                  <a:tcPr marL="12705" marR="12705" marT="12707"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34" charset="0"/>
                          <a:ea typeface="ＭＳ Ｐゴシック" charset="-128"/>
                        </a:rPr>
                        <a:t>13</a:t>
                      </a:r>
                    </a:p>
                  </a:txBody>
                  <a:tcPr marL="12705" marR="12705" marT="12707"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9528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nl-NL" sz="2400" b="0" i="0" u="none" strike="noStrike" cap="none" normalizeH="0" baseline="0" smtClean="0">
                          <a:ln>
                            <a:noFill/>
                          </a:ln>
                          <a:solidFill>
                            <a:srgbClr val="000000"/>
                          </a:solidFill>
                          <a:effectLst/>
                          <a:latin typeface="Calibri" pitchFamily="34" charset="0"/>
                          <a:ea typeface="ＭＳ Ｐゴシック" charset="-128"/>
                        </a:rPr>
                        <a:t>Yes, Cooperative</a:t>
                      </a:r>
                    </a:p>
                  </a:txBody>
                  <a:tcPr marL="12705" marR="12705" marT="12707"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34" charset="0"/>
                          <a:ea typeface="ＭＳ Ｐゴシック" charset="-128"/>
                        </a:rPr>
                        <a:t>4.5</a:t>
                      </a:r>
                    </a:p>
                  </a:txBody>
                  <a:tcPr marL="12705" marR="12705" marT="12707"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77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34" charset="0"/>
                          <a:ea typeface="ＭＳ Ｐゴシック" charset="-128"/>
                        </a:rPr>
                        <a:t>None</a:t>
                      </a:r>
                    </a:p>
                  </a:txBody>
                  <a:tcPr marL="12705" marR="12705" marT="12707"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34" charset="0"/>
                          <a:ea typeface="ＭＳ Ｐゴシック" charset="-128"/>
                        </a:rPr>
                        <a:t>82</a:t>
                      </a:r>
                    </a:p>
                  </a:txBody>
                  <a:tcPr marL="12705" marR="12705" marT="12707"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77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34" charset="0"/>
                          <a:ea typeface="ＭＳ Ｐゴシック" charset="-128"/>
                        </a:rPr>
                        <a:t>Total</a:t>
                      </a:r>
                    </a:p>
                  </a:txBody>
                  <a:tcPr marL="12705" marR="12705" marT="12707"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34" charset="0"/>
                          <a:ea typeface="ＭＳ Ｐゴシック" charset="-128"/>
                        </a:rPr>
                        <a:t>100</a:t>
                      </a:r>
                    </a:p>
                  </a:txBody>
                  <a:tcPr marL="12705" marR="12705" marT="12707"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 name="TextBox 4"/>
          <p:cNvSpPr txBox="1"/>
          <p:nvPr/>
        </p:nvSpPr>
        <p:spPr>
          <a:xfrm>
            <a:off x="2381250" y="4359275"/>
            <a:ext cx="4876800" cy="1323439"/>
          </a:xfrm>
          <a:prstGeom prst="rect">
            <a:avLst/>
          </a:prstGeom>
          <a:ln w="57150" cmpd="sng">
            <a:solidFill>
              <a:schemeClr val="accent1"/>
            </a:solidFill>
          </a:ln>
        </p:spPr>
        <p:style>
          <a:lnRef idx="2">
            <a:schemeClr val="accent4"/>
          </a:lnRef>
          <a:fillRef idx="1">
            <a:schemeClr val="lt1"/>
          </a:fillRef>
          <a:effectRef idx="0">
            <a:schemeClr val="accent4"/>
          </a:effectRef>
          <a:fontRef idx="minor">
            <a:schemeClr val="dk1"/>
          </a:fontRef>
        </p:style>
        <p:txBody>
          <a:bodyPr>
            <a:spAutoFit/>
          </a:bodyPr>
          <a:lstStyle/>
          <a:p>
            <a:pPr>
              <a:defRPr/>
            </a:pPr>
            <a:r>
              <a:rPr lang="en-US" sz="1600" dirty="0"/>
              <a:t>In the NCT villages, only 13 % of women respondents have a bank accounts, while 82% do not. While now, in CT villages 100% women have bank accounts (cooperative/bank)</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Insights from the Field</a:t>
            </a:r>
            <a:endParaRPr lang="en-US" dirty="0"/>
          </a:p>
        </p:txBody>
      </p:sp>
      <p:sp>
        <p:nvSpPr>
          <p:cNvPr id="3" name="Content Placeholder 2"/>
          <p:cNvSpPr>
            <a:spLocks noGrp="1"/>
          </p:cNvSpPr>
          <p:nvPr>
            <p:ph idx="1"/>
          </p:nvPr>
        </p:nvSpPr>
        <p:spPr>
          <a:xfrm>
            <a:off x="453737" y="3013364"/>
            <a:ext cx="8915400" cy="3200400"/>
          </a:xfrm>
        </p:spPr>
        <p:txBody>
          <a:bodyPr/>
          <a:lstStyle/>
          <a:p>
            <a:pPr>
              <a:buNone/>
            </a:pPr>
            <a:endParaRPr lang="en-US" dirty="0" smtClean="0"/>
          </a:p>
          <a:p>
            <a:pPr algn="ctr">
              <a:buNone/>
            </a:pPr>
            <a:r>
              <a:rPr lang="en-US" sz="2400" b="1" dirty="0" smtClean="0"/>
              <a:t>Cash is valuable in liquidity-scarce rural households</a:t>
            </a:r>
            <a:r>
              <a:rPr lang="en-US" sz="2800" b="1" dirty="0" smtClean="0"/>
              <a:t> </a:t>
            </a:r>
          </a:p>
          <a:p>
            <a:pPr algn="ctr">
              <a:buNone/>
            </a:pPr>
            <a:endParaRPr lang="en-US" sz="2800" b="1" dirty="0" smtClean="0"/>
          </a:p>
          <a:p>
            <a:pPr algn="ctr">
              <a:buNone/>
            </a:pPr>
            <a:endParaRPr lang="en-US" sz="2800" b="1" dirty="0" smtClean="0"/>
          </a:p>
          <a:p>
            <a:pPr algn="ctr">
              <a:buNone/>
            </a:pPr>
            <a:endParaRPr lang="en-US" sz="28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Insights from the Field</a:t>
            </a:r>
            <a:endParaRPr lang="en-US" dirty="0"/>
          </a:p>
        </p:txBody>
      </p:sp>
      <p:sp>
        <p:nvSpPr>
          <p:cNvPr id="3" name="Content Placeholder 2"/>
          <p:cNvSpPr>
            <a:spLocks noGrp="1"/>
          </p:cNvSpPr>
          <p:nvPr>
            <p:ph idx="1"/>
          </p:nvPr>
        </p:nvSpPr>
        <p:spPr/>
        <p:txBody>
          <a:bodyPr/>
          <a:lstStyle/>
          <a:p>
            <a:pPr>
              <a:buNone/>
            </a:pPr>
            <a:endParaRPr lang="en-US" dirty="0" smtClean="0"/>
          </a:p>
          <a:p>
            <a:pPr>
              <a:buNone/>
            </a:pPr>
            <a:endParaRPr lang="en-US" dirty="0" smtClean="0"/>
          </a:p>
          <a:p>
            <a:pPr algn="ctr">
              <a:buNone/>
            </a:pPr>
            <a:r>
              <a:rPr lang="en-US" sz="2400" b="1" dirty="0" smtClean="0"/>
              <a:t>Monthly transfer is very effective</a:t>
            </a:r>
          </a:p>
          <a:p>
            <a:pPr algn="ctr">
              <a:buNone/>
            </a:pPr>
            <a:endParaRPr lang="en-US" sz="2400" dirty="0" smtClean="0"/>
          </a:p>
          <a:p>
            <a:pPr algn="ctr"/>
            <a:r>
              <a:rPr lang="en-US" sz="2400" dirty="0" smtClean="0"/>
              <a:t>Lends itself to planning</a:t>
            </a:r>
          </a:p>
          <a:p>
            <a:pPr algn="ctr"/>
            <a:r>
              <a:rPr lang="en-US" sz="2400" dirty="0" smtClean="0"/>
              <a:t>Improves credit-worthiness of the poor</a:t>
            </a:r>
          </a:p>
          <a:p>
            <a:pPr algn="ctr"/>
            <a:endParaRPr lang="en-US" sz="24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Insights from the Field</a:t>
            </a:r>
            <a:endParaRPr lang="en-US" dirty="0"/>
          </a:p>
        </p:txBody>
      </p:sp>
      <p:sp>
        <p:nvSpPr>
          <p:cNvPr id="3" name="Content Placeholder 2"/>
          <p:cNvSpPr>
            <a:spLocks noGrp="1"/>
          </p:cNvSpPr>
          <p:nvPr>
            <p:ph idx="1"/>
          </p:nvPr>
        </p:nvSpPr>
        <p:spPr/>
        <p:txBody>
          <a:bodyPr/>
          <a:lstStyle/>
          <a:p>
            <a:pPr>
              <a:buNone/>
            </a:pPr>
            <a:endParaRPr lang="en-US" dirty="0" smtClean="0"/>
          </a:p>
          <a:p>
            <a:pPr>
              <a:buNone/>
            </a:pPr>
            <a:endParaRPr lang="en-US" dirty="0" smtClean="0"/>
          </a:p>
          <a:p>
            <a:pPr>
              <a:buNone/>
            </a:pPr>
            <a:endParaRPr lang="en-US" b="1" dirty="0" smtClean="0"/>
          </a:p>
          <a:p>
            <a:pPr algn="ctr">
              <a:buNone/>
            </a:pPr>
            <a:r>
              <a:rPr lang="en-US" b="1" dirty="0" smtClean="0"/>
              <a:t>Combination of five elements, rather than cash transfer alone </a:t>
            </a:r>
          </a:p>
          <a:p>
            <a:pPr>
              <a:buNone/>
            </a:pPr>
            <a:endParaRPr lang="en-US" i="1" dirty="0" smtClean="0"/>
          </a:p>
          <a:p>
            <a:pPr algn="ctr">
              <a:buNone/>
            </a:pPr>
            <a:r>
              <a:rPr lang="en-US" dirty="0" smtClean="0"/>
              <a:t>Unconditional</a:t>
            </a:r>
          </a:p>
          <a:p>
            <a:pPr algn="ctr">
              <a:buNone/>
            </a:pPr>
            <a:r>
              <a:rPr lang="en-US" dirty="0" smtClean="0"/>
              <a:t>Regular Monthly</a:t>
            </a:r>
          </a:p>
          <a:p>
            <a:pPr algn="ctr">
              <a:buNone/>
            </a:pPr>
            <a:r>
              <a:rPr lang="en-US" dirty="0" smtClean="0"/>
              <a:t>Through Bank account</a:t>
            </a:r>
          </a:p>
          <a:p>
            <a:pPr algn="ctr">
              <a:buNone/>
            </a:pPr>
            <a:r>
              <a:rPr lang="en-US" dirty="0" smtClean="0"/>
              <a:t>Individual transfer</a:t>
            </a:r>
          </a:p>
          <a:p>
            <a:pPr algn="ctr">
              <a:buNone/>
            </a:pPr>
            <a:r>
              <a:rPr lang="en-US" dirty="0" smtClean="0"/>
              <a:t>Presence of a union</a:t>
            </a:r>
          </a:p>
          <a:p>
            <a:pPr>
              <a:buNone/>
            </a:pPr>
            <a:endParaRPr lang="en-US" i="1" dirty="0" smtClean="0"/>
          </a:p>
          <a:p>
            <a:pPr>
              <a:buNone/>
            </a:pPr>
            <a:endParaRPr lang="en-US" i="1" dirty="0" smtClean="0"/>
          </a:p>
          <a:p>
            <a:pPr>
              <a:buNone/>
            </a:pPr>
            <a:endParaRPr lang="en-US" dirty="0" smtClean="0"/>
          </a:p>
          <a:p>
            <a:pPr>
              <a:buNone/>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92100"/>
            <a:ext cx="8915400" cy="746991"/>
          </a:xfrm>
        </p:spPr>
        <p:txBody>
          <a:bodyPr/>
          <a:lstStyle/>
          <a:p>
            <a:pPr marL="398463" indent="-398463" eaLnBrk="1" hangingPunct="1">
              <a:spcBef>
                <a:spcPct val="30000"/>
              </a:spcBef>
              <a:buClr>
                <a:schemeClr val="tx1"/>
              </a:buClr>
              <a:buSzPct val="120000"/>
              <a:defRPr/>
            </a:pPr>
            <a:r>
              <a:rPr lang="en-GB" sz="3600" b="1" dirty="0">
                <a:solidFill>
                  <a:srgbClr val="000000"/>
                </a:solidFill>
                <a:latin typeface="+mn-lt"/>
              </a:rPr>
              <a:t>Comprehensive </a:t>
            </a:r>
            <a:r>
              <a:rPr lang="en-GB" sz="3600" b="1" dirty="0" smtClean="0">
                <a:solidFill>
                  <a:srgbClr val="000000"/>
                </a:solidFill>
                <a:latin typeface="+mn-lt"/>
              </a:rPr>
              <a:t>Report/ Book</a:t>
            </a:r>
            <a:endParaRPr lang="en-GB" sz="4000" b="1" dirty="0">
              <a:solidFill>
                <a:srgbClr val="000000"/>
              </a:solidFill>
              <a:latin typeface="+mn-lt"/>
            </a:endParaRPr>
          </a:p>
        </p:txBody>
      </p:sp>
      <p:sp>
        <p:nvSpPr>
          <p:cNvPr id="3" name="Content Placeholder 2"/>
          <p:cNvSpPr>
            <a:spLocks noGrp="1"/>
          </p:cNvSpPr>
          <p:nvPr>
            <p:ph idx="1"/>
          </p:nvPr>
        </p:nvSpPr>
        <p:spPr>
          <a:xfrm>
            <a:off x="247650" y="1447800"/>
            <a:ext cx="9410700" cy="4114800"/>
          </a:xfrm>
        </p:spPr>
        <p:txBody>
          <a:bodyPr/>
          <a:lstStyle/>
          <a:p>
            <a:pPr marL="342900" lvl="1" indent="-342900" eaLnBrk="1" hangingPunct="1">
              <a:spcBef>
                <a:spcPts val="600"/>
              </a:spcBef>
              <a:spcAft>
                <a:spcPts val="0"/>
              </a:spcAft>
              <a:buClr>
                <a:srgbClr val="FFFF00"/>
              </a:buClr>
              <a:buSzPct val="100000"/>
              <a:buFont typeface="Wingdings" pitchFamily="2" charset="2"/>
              <a:buChar char="§"/>
              <a:defRPr/>
            </a:pPr>
            <a:endParaRPr lang="en-GB" sz="2000" kern="1200" dirty="0">
              <a:solidFill>
                <a:srgbClr val="000000"/>
              </a:solidFill>
              <a:latin typeface="Arial" pitchFamily="34" charset="0"/>
              <a:ea typeface="+mn-ea"/>
              <a:cs typeface="Arial" pitchFamily="34" charset="0"/>
            </a:endParaRPr>
          </a:p>
          <a:p>
            <a:pPr marL="342900" lvl="1" indent="-342900" eaLnBrk="1" hangingPunct="1">
              <a:spcBef>
                <a:spcPts val="600"/>
              </a:spcBef>
              <a:spcAft>
                <a:spcPts val="0"/>
              </a:spcAft>
              <a:buClr>
                <a:srgbClr val="FFFF00"/>
              </a:buClr>
              <a:buSzPct val="100000"/>
              <a:buFont typeface="Wingdings" pitchFamily="2" charset="2"/>
              <a:buChar char="§"/>
              <a:defRPr/>
            </a:pPr>
            <a:r>
              <a:rPr lang="en-GB" sz="2000" kern="1200" dirty="0" smtClean="0">
                <a:solidFill>
                  <a:srgbClr val="000000"/>
                </a:solidFill>
                <a:latin typeface="Arial" pitchFamily="34" charset="0"/>
                <a:ea typeface="+mn-ea"/>
                <a:cs typeface="Arial" pitchFamily="34" charset="0"/>
              </a:rPr>
              <a:t>Chapter </a:t>
            </a:r>
            <a:r>
              <a:rPr lang="en-GB" sz="2000" kern="1200" dirty="0">
                <a:solidFill>
                  <a:srgbClr val="000000"/>
                </a:solidFill>
                <a:latin typeface="Arial" pitchFamily="34" charset="0"/>
                <a:ea typeface="+mn-ea"/>
                <a:cs typeface="Arial" pitchFamily="34" charset="0"/>
              </a:rPr>
              <a:t>1: Cash Transfers in India</a:t>
            </a:r>
          </a:p>
          <a:p>
            <a:pPr marL="342900" lvl="1" indent="-342900" eaLnBrk="1" hangingPunct="1">
              <a:spcBef>
                <a:spcPts val="600"/>
              </a:spcBef>
              <a:spcAft>
                <a:spcPts val="0"/>
              </a:spcAft>
              <a:buClr>
                <a:srgbClr val="FFFF00"/>
              </a:buClr>
              <a:buSzPct val="100000"/>
              <a:buFont typeface="Wingdings" pitchFamily="2" charset="2"/>
              <a:buChar char="§"/>
              <a:defRPr/>
            </a:pPr>
            <a:r>
              <a:rPr lang="en-GB" sz="2000" kern="1200" dirty="0">
                <a:solidFill>
                  <a:srgbClr val="000000"/>
                </a:solidFill>
                <a:latin typeface="Arial" pitchFamily="34" charset="0"/>
                <a:ea typeface="+mn-ea"/>
                <a:cs typeface="Arial" pitchFamily="34" charset="0"/>
              </a:rPr>
              <a:t>Chapter 2: The Pilot Process </a:t>
            </a:r>
            <a:endParaRPr lang="hu-HU" sz="2000" kern="1200" dirty="0" smtClean="0">
              <a:solidFill>
                <a:srgbClr val="000000"/>
              </a:solidFill>
              <a:latin typeface="Arial" pitchFamily="34" charset="0"/>
              <a:ea typeface="+mn-ea"/>
              <a:cs typeface="Arial" pitchFamily="34" charset="0"/>
            </a:endParaRPr>
          </a:p>
          <a:p>
            <a:pPr marL="342900" lvl="1" indent="-342900" eaLnBrk="1" hangingPunct="1">
              <a:spcBef>
                <a:spcPts val="600"/>
              </a:spcBef>
              <a:spcAft>
                <a:spcPts val="0"/>
              </a:spcAft>
              <a:buClr>
                <a:srgbClr val="FFFF00"/>
              </a:buClr>
              <a:buSzPct val="100000"/>
              <a:buFont typeface="Wingdings" pitchFamily="2" charset="2"/>
              <a:buChar char="§"/>
              <a:defRPr/>
            </a:pPr>
            <a:r>
              <a:rPr lang="en-GB" sz="2000" kern="1200" dirty="0">
                <a:solidFill>
                  <a:srgbClr val="000000"/>
                </a:solidFill>
                <a:latin typeface="Arial" pitchFamily="34" charset="0"/>
                <a:cs typeface="Arial" pitchFamily="34" charset="0"/>
              </a:rPr>
              <a:t>Chapter 3: Child Nutrition and Child Health</a:t>
            </a:r>
          </a:p>
          <a:p>
            <a:pPr marL="342900" lvl="1" indent="-342900" eaLnBrk="1" hangingPunct="1">
              <a:spcBef>
                <a:spcPts val="600"/>
              </a:spcBef>
              <a:spcAft>
                <a:spcPts val="0"/>
              </a:spcAft>
              <a:buClr>
                <a:srgbClr val="FFFF00"/>
              </a:buClr>
              <a:buSzPct val="100000"/>
              <a:buFont typeface="Wingdings" pitchFamily="2" charset="2"/>
              <a:buChar char="§"/>
              <a:defRPr/>
            </a:pPr>
            <a:r>
              <a:rPr lang="en-GB" sz="2000" kern="1200" dirty="0">
                <a:solidFill>
                  <a:srgbClr val="000000"/>
                </a:solidFill>
                <a:latin typeface="Arial" pitchFamily="34" charset="0"/>
                <a:cs typeface="Arial" pitchFamily="34" charset="0"/>
              </a:rPr>
              <a:t>Chapter 4: Cash Transfers and </a:t>
            </a:r>
            <a:r>
              <a:rPr lang="en-GB" sz="2000" kern="1200" dirty="0" smtClean="0">
                <a:solidFill>
                  <a:srgbClr val="000000"/>
                </a:solidFill>
                <a:latin typeface="Arial" pitchFamily="34" charset="0"/>
                <a:cs typeface="Arial" pitchFamily="34" charset="0"/>
              </a:rPr>
              <a:t>Health</a:t>
            </a:r>
            <a:endParaRPr lang="hu-HU" sz="2000" kern="1200" dirty="0" smtClean="0">
              <a:solidFill>
                <a:srgbClr val="000000"/>
              </a:solidFill>
              <a:latin typeface="Arial" pitchFamily="34" charset="0"/>
              <a:cs typeface="Arial" pitchFamily="34" charset="0"/>
            </a:endParaRPr>
          </a:p>
          <a:p>
            <a:pPr marL="342900" lvl="1" indent="-342900" eaLnBrk="1" hangingPunct="1">
              <a:spcBef>
                <a:spcPts val="600"/>
              </a:spcBef>
              <a:spcAft>
                <a:spcPts val="0"/>
              </a:spcAft>
              <a:buClr>
                <a:srgbClr val="FFFF00"/>
              </a:buClr>
              <a:buSzPct val="100000"/>
              <a:buFont typeface="Wingdings" pitchFamily="2" charset="2"/>
              <a:buChar char="§"/>
              <a:defRPr/>
            </a:pPr>
            <a:r>
              <a:rPr lang="en-GB" sz="2000" kern="1200" dirty="0">
                <a:solidFill>
                  <a:srgbClr val="000000"/>
                </a:solidFill>
                <a:latin typeface="Arial" pitchFamily="34" charset="0"/>
                <a:cs typeface="Arial" pitchFamily="34" charset="0"/>
              </a:rPr>
              <a:t>Chapter 5: Schooling: Loosening Constraints</a:t>
            </a:r>
          </a:p>
          <a:p>
            <a:pPr marL="342900" lvl="1" indent="-342900" eaLnBrk="1" hangingPunct="1">
              <a:spcBef>
                <a:spcPts val="600"/>
              </a:spcBef>
              <a:spcAft>
                <a:spcPts val="0"/>
              </a:spcAft>
              <a:buClr>
                <a:srgbClr val="FFFF00"/>
              </a:buClr>
              <a:buSzPct val="100000"/>
              <a:buFont typeface="Wingdings" pitchFamily="2" charset="2"/>
              <a:buChar char="§"/>
              <a:defRPr/>
            </a:pPr>
            <a:r>
              <a:rPr lang="en-GB" sz="2000" kern="1200" dirty="0">
                <a:solidFill>
                  <a:srgbClr val="000000"/>
                </a:solidFill>
                <a:latin typeface="Arial" pitchFamily="34" charset="0"/>
                <a:cs typeface="Arial" pitchFamily="34" charset="0"/>
              </a:rPr>
              <a:t>Chapter 6: Women’s Status and Empowerment </a:t>
            </a:r>
          </a:p>
          <a:p>
            <a:pPr marL="342900" lvl="1" indent="-342900" eaLnBrk="1" hangingPunct="1">
              <a:spcBef>
                <a:spcPts val="600"/>
              </a:spcBef>
              <a:spcAft>
                <a:spcPts val="0"/>
              </a:spcAft>
              <a:buClr>
                <a:srgbClr val="FFFF00"/>
              </a:buClr>
              <a:buSzPct val="100000"/>
              <a:buFont typeface="Wingdings" pitchFamily="2" charset="2"/>
              <a:buChar char="§"/>
              <a:defRPr/>
            </a:pPr>
            <a:endParaRPr lang="en-GB" sz="3200" b="1" kern="1200" dirty="0">
              <a:solidFill>
                <a:srgbClr val="FFFF00"/>
              </a:solidFill>
              <a:ea typeface="+mn-ea"/>
              <a:cs typeface="+mn-cs"/>
            </a:endParaRPr>
          </a:p>
        </p:txBody>
      </p:sp>
    </p:spTree>
  </p:cSld>
  <p:clrMapOvr>
    <a:masterClrMapping/>
  </p:clrMapOvr>
  <p:transition spd="slow">
    <p:pull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5" name="Title 1"/>
          <p:cNvSpPr>
            <a:spLocks noGrp="1"/>
          </p:cNvSpPr>
          <p:nvPr>
            <p:ph type="title"/>
          </p:nvPr>
        </p:nvSpPr>
        <p:spPr>
          <a:xfrm>
            <a:off x="209550" y="0"/>
            <a:ext cx="8388350" cy="666750"/>
          </a:xfrm>
        </p:spPr>
        <p:txBody>
          <a:bodyPr/>
          <a:lstStyle/>
          <a:p>
            <a:r>
              <a:rPr lang="en-US" sz="3200" b="1" dirty="0" smtClean="0">
                <a:solidFill>
                  <a:srgbClr val="800000"/>
                </a:solidFill>
                <a:ea typeface="ＭＳ Ｐゴシック" charset="-128"/>
              </a:rPr>
              <a:t>Sewa</a:t>
            </a:r>
          </a:p>
        </p:txBody>
      </p:sp>
      <p:sp>
        <p:nvSpPr>
          <p:cNvPr id="6146" name="Content Placeholder 2"/>
          <p:cNvSpPr>
            <a:spLocks noGrp="1"/>
          </p:cNvSpPr>
          <p:nvPr>
            <p:ph idx="1"/>
          </p:nvPr>
        </p:nvSpPr>
        <p:spPr>
          <a:xfrm>
            <a:off x="0" y="1121664"/>
            <a:ext cx="9906000" cy="5736336"/>
          </a:xfrm>
        </p:spPr>
        <p:txBody>
          <a:bodyPr>
            <a:noAutofit/>
          </a:bodyPr>
          <a:lstStyle/>
          <a:p>
            <a:endParaRPr lang="en-US" sz="1800" dirty="0" smtClean="0">
              <a:solidFill>
                <a:srgbClr val="800000"/>
              </a:solidFill>
              <a:ea typeface="ＭＳ Ｐゴシック" charset="-128"/>
            </a:endParaRPr>
          </a:p>
          <a:p>
            <a:pPr>
              <a:buNone/>
            </a:pPr>
            <a:endParaRPr lang="en-US" sz="1800" dirty="0" smtClean="0">
              <a:solidFill>
                <a:srgbClr val="800000"/>
              </a:solidFill>
              <a:ea typeface="ＭＳ Ｐゴシック" charset="-128"/>
            </a:endParaRPr>
          </a:p>
          <a:p>
            <a:pPr>
              <a:lnSpc>
                <a:spcPct val="150000"/>
              </a:lnSpc>
            </a:pPr>
            <a:r>
              <a:rPr lang="en-US" sz="1800" dirty="0" smtClean="0">
                <a:solidFill>
                  <a:srgbClr val="800000"/>
                </a:solidFill>
                <a:ea typeface="ＭＳ Ｐゴシック" charset="-128"/>
              </a:rPr>
              <a:t>SEWA is a trade union of women workers in India</a:t>
            </a:r>
            <a:r>
              <a:rPr lang="en-US" altLang="en-US" sz="1800" dirty="0" smtClean="0">
                <a:solidFill>
                  <a:srgbClr val="800000"/>
                </a:solidFill>
                <a:ea typeface="ＭＳ Ｐゴシック" charset="-128"/>
              </a:rPr>
              <a:t>’</a:t>
            </a:r>
            <a:r>
              <a:rPr lang="en-US" sz="1800" dirty="0" smtClean="0">
                <a:solidFill>
                  <a:srgbClr val="800000"/>
                </a:solidFill>
                <a:ea typeface="ＭＳ Ｐゴシック" charset="-128"/>
              </a:rPr>
              <a:t>s unorganized sector.</a:t>
            </a:r>
          </a:p>
          <a:p>
            <a:pPr>
              <a:lnSpc>
                <a:spcPct val="150000"/>
              </a:lnSpc>
            </a:pPr>
            <a:r>
              <a:rPr lang="en-US" sz="1800" dirty="0" smtClean="0">
                <a:solidFill>
                  <a:srgbClr val="800000"/>
                </a:solidFill>
                <a:ea typeface="ＭＳ Ｐゴシック" charset="-128"/>
              </a:rPr>
              <a:t>Founded by </a:t>
            </a:r>
            <a:r>
              <a:rPr lang="en-US" sz="1800" dirty="0" err="1" smtClean="0">
                <a:solidFill>
                  <a:srgbClr val="800000"/>
                </a:solidFill>
                <a:ea typeface="ＭＳ Ｐゴシック" charset="-128"/>
              </a:rPr>
              <a:t>Ela</a:t>
            </a:r>
            <a:r>
              <a:rPr lang="en-US" sz="1800" dirty="0" smtClean="0">
                <a:solidFill>
                  <a:srgbClr val="800000"/>
                </a:solidFill>
                <a:ea typeface="ＭＳ Ｐゴシック" charset="-128"/>
              </a:rPr>
              <a:t> Bhatt in 1972, SEWA has now over 1.3 million members across 9 states in India.</a:t>
            </a:r>
          </a:p>
          <a:p>
            <a:pPr>
              <a:lnSpc>
                <a:spcPct val="150000"/>
              </a:lnSpc>
            </a:pPr>
            <a:r>
              <a:rPr lang="en-US" sz="1800" dirty="0" smtClean="0">
                <a:solidFill>
                  <a:srgbClr val="800000"/>
                </a:solidFill>
                <a:ea typeface="ＭＳ Ｐゴシック" charset="-128"/>
              </a:rPr>
              <a:t>SEWA</a:t>
            </a:r>
            <a:r>
              <a:rPr lang="en-US" altLang="en-US" sz="1800" dirty="0" smtClean="0">
                <a:solidFill>
                  <a:srgbClr val="800000"/>
                </a:solidFill>
                <a:ea typeface="ＭＳ Ｐゴシック" charset="-128"/>
              </a:rPr>
              <a:t>’</a:t>
            </a:r>
            <a:r>
              <a:rPr lang="en-US" sz="1800" dirty="0" smtClean="0">
                <a:solidFill>
                  <a:srgbClr val="800000"/>
                </a:solidFill>
                <a:ea typeface="ＭＳ Ｐゴシック" charset="-128"/>
              </a:rPr>
              <a:t>s interest in cash transfers: it provides an opportunity of a modest, regular income in the hands of the women, in order to supplement income from other sources. </a:t>
            </a:r>
          </a:p>
          <a:p>
            <a:pPr>
              <a:lnSpc>
                <a:spcPct val="150000"/>
              </a:lnSpc>
            </a:pPr>
            <a:r>
              <a:rPr lang="en-US" sz="1800" dirty="0" smtClean="0">
                <a:solidFill>
                  <a:srgbClr val="800000"/>
                </a:solidFill>
                <a:ea typeface="ＭＳ Ｐゴシック" charset="-128"/>
              </a:rPr>
              <a:t>SEWA</a:t>
            </a:r>
            <a:r>
              <a:rPr lang="en-US" altLang="en-US" sz="1800" dirty="0" smtClean="0">
                <a:solidFill>
                  <a:srgbClr val="800000"/>
                </a:solidFill>
                <a:ea typeface="ＭＳ Ｐゴシック" charset="-128"/>
              </a:rPr>
              <a:t>’</a:t>
            </a:r>
            <a:r>
              <a:rPr lang="en-US" sz="1800" dirty="0" smtClean="0">
                <a:solidFill>
                  <a:srgbClr val="800000"/>
                </a:solidFill>
                <a:ea typeface="ＭＳ Ｐゴシック" charset="-128"/>
              </a:rPr>
              <a:t>s members throughout the country discussed the idea of cash transfers; according to them the interface with government schemes is complicated and time consuming, cash transfers potentially gave women more control over their resources. </a:t>
            </a:r>
          </a:p>
          <a:p>
            <a:pPr>
              <a:lnSpc>
                <a:spcPct val="150000"/>
              </a:lnSpc>
            </a:pPr>
            <a:r>
              <a:rPr lang="en-US" sz="1800" dirty="0" smtClean="0">
                <a:solidFill>
                  <a:srgbClr val="800000"/>
                </a:solidFill>
                <a:ea typeface="ＭＳ Ｐゴシック" charset="-128"/>
              </a:rPr>
              <a:t>SEWA decided to investigate the feasibility of cash transfers  as an option for social protection.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Comprehensive Report /Book</a:t>
            </a:r>
            <a:endParaRPr lang="en-US" dirty="0"/>
          </a:p>
        </p:txBody>
      </p:sp>
      <p:sp>
        <p:nvSpPr>
          <p:cNvPr id="3" name="Content Placeholder 2"/>
          <p:cNvSpPr>
            <a:spLocks noGrp="1"/>
          </p:cNvSpPr>
          <p:nvPr>
            <p:ph idx="1"/>
          </p:nvPr>
        </p:nvSpPr>
        <p:spPr>
          <a:xfrm>
            <a:off x="516081" y="1974273"/>
            <a:ext cx="8915400" cy="4606636"/>
          </a:xfrm>
        </p:spPr>
        <p:txBody>
          <a:bodyPr/>
          <a:lstStyle/>
          <a:p>
            <a:r>
              <a:rPr lang="en-US" dirty="0" smtClean="0"/>
              <a:t>Chapter 7: Work, </a:t>
            </a:r>
            <a:r>
              <a:rPr lang="en-US" dirty="0" err="1" smtClean="0"/>
              <a:t>Labour</a:t>
            </a:r>
            <a:r>
              <a:rPr lang="en-US" dirty="0" smtClean="0"/>
              <a:t> and Time</a:t>
            </a:r>
          </a:p>
          <a:p>
            <a:r>
              <a:rPr lang="en-US" dirty="0" smtClean="0"/>
              <a:t>Chapter 8: Pooling Cash Transfers: Family and Community Solidarity</a:t>
            </a:r>
          </a:p>
          <a:p>
            <a:r>
              <a:rPr lang="en-US" dirty="0" smtClean="0"/>
              <a:t>Chapter 9: Incomes, Assets and Consumption</a:t>
            </a:r>
          </a:p>
          <a:p>
            <a:r>
              <a:rPr lang="en-US" dirty="0" smtClean="0"/>
              <a:t>Chapter 10: Economic Security and Resilience </a:t>
            </a:r>
          </a:p>
          <a:p>
            <a:r>
              <a:rPr lang="en-US" dirty="0" smtClean="0"/>
              <a:t>Chapter 11: Financial Inclusion</a:t>
            </a:r>
          </a:p>
          <a:p>
            <a:r>
              <a:rPr lang="en-US" dirty="0" smtClean="0"/>
              <a:t>Chapter 12: Policy Recommendations</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ctrTitle"/>
          </p:nvPr>
        </p:nvSpPr>
        <p:spPr>
          <a:xfrm>
            <a:off x="592138" y="4523232"/>
            <a:ext cx="8420100" cy="1621536"/>
          </a:xfrm>
        </p:spPr>
        <p:txBody>
          <a:bodyPr/>
          <a:lstStyle/>
          <a:p>
            <a:pPr algn="ctr" eaLnBrk="1" hangingPunct="1"/>
            <a:r>
              <a:rPr lang="en-US" sz="5400" dirty="0" smtClean="0">
                <a:solidFill>
                  <a:srgbClr val="800000"/>
                </a:solidFill>
                <a:latin typeface="Times New Roman" pitchFamily="18" charset="0"/>
                <a:ea typeface="ＭＳ Ｐゴシック" charset="-128"/>
              </a:rPr>
              <a:t>Thank you</a:t>
            </a:r>
            <a:endParaRPr lang="en-US" sz="8800" dirty="0" smtClean="0">
              <a:solidFill>
                <a:srgbClr val="800000"/>
              </a:solidFill>
              <a:latin typeface="Times New Roman" pitchFamily="18" charset="0"/>
              <a:ea typeface="ＭＳ Ｐゴシック"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p:txBody>
          <a:bodyPr/>
          <a:lstStyle/>
          <a:p>
            <a:r>
              <a:rPr lang="en-US" sz="2400" dirty="0" smtClean="0">
                <a:solidFill>
                  <a:srgbClr val="8B0101"/>
                </a:solidFill>
                <a:ea typeface="ＭＳ Ｐゴシック" charset="-128"/>
              </a:rPr>
              <a:t>Why Unconditional Cash Transfers?</a:t>
            </a:r>
            <a:r>
              <a:rPr lang="en-US" b="1" dirty="0" smtClean="0">
                <a:solidFill>
                  <a:srgbClr val="8B0101"/>
                </a:solidFill>
                <a:ea typeface="ＭＳ Ｐゴシック" charset="-128"/>
              </a:rPr>
              <a:t> </a:t>
            </a:r>
            <a:endParaRPr lang="en-US" dirty="0" smtClean="0">
              <a:solidFill>
                <a:srgbClr val="8B0101"/>
              </a:solidFill>
              <a:ea typeface="ＭＳ Ｐゴシック" charset="-128"/>
            </a:endParaRPr>
          </a:p>
        </p:txBody>
      </p:sp>
      <p:sp>
        <p:nvSpPr>
          <p:cNvPr id="7170" name="Content Placeholder 2"/>
          <p:cNvSpPr>
            <a:spLocks noGrp="1"/>
          </p:cNvSpPr>
          <p:nvPr>
            <p:ph idx="1"/>
          </p:nvPr>
        </p:nvSpPr>
        <p:spPr/>
        <p:txBody>
          <a:bodyPr/>
          <a:lstStyle/>
          <a:p>
            <a:pPr>
              <a:buFontTx/>
              <a:buNone/>
            </a:pPr>
            <a:r>
              <a:rPr lang="en-US" sz="2400" b="1" dirty="0" smtClean="0">
                <a:solidFill>
                  <a:srgbClr val="8B0101"/>
                </a:solidFill>
                <a:ea typeface="ＭＳ Ｐゴシック" charset="-128"/>
              </a:rPr>
              <a:t>Delivery Issues</a:t>
            </a:r>
            <a:r>
              <a:rPr lang="en-US" sz="2400" dirty="0" smtClean="0">
                <a:solidFill>
                  <a:srgbClr val="8B0101"/>
                </a:solidFill>
                <a:ea typeface="ＭＳ Ｐゴシック" charset="-128"/>
              </a:rPr>
              <a:t>:</a:t>
            </a:r>
          </a:p>
          <a:p>
            <a:pPr>
              <a:buFontTx/>
              <a:buNone/>
            </a:pPr>
            <a:endParaRPr lang="en-US" sz="2400" dirty="0" smtClean="0">
              <a:solidFill>
                <a:srgbClr val="8B0101"/>
              </a:solidFill>
              <a:ea typeface="ＭＳ Ｐゴシック" charset="-128"/>
            </a:endParaRPr>
          </a:p>
          <a:p>
            <a:r>
              <a:rPr lang="en-US" dirty="0" smtClean="0">
                <a:solidFill>
                  <a:srgbClr val="8B0101"/>
                </a:solidFill>
                <a:ea typeface="ＭＳ Ｐゴシック" charset="-128"/>
              </a:rPr>
              <a:t>Government Budgets increasing but Delivery Systems remain the same, leading to </a:t>
            </a:r>
            <a:r>
              <a:rPr lang="en-US" altLang="en-US" dirty="0" smtClean="0">
                <a:solidFill>
                  <a:srgbClr val="8B0101"/>
                </a:solidFill>
                <a:ea typeface="ＭＳ Ｐゴシック" charset="-128"/>
              </a:rPr>
              <a:t>“</a:t>
            </a:r>
            <a:r>
              <a:rPr lang="en-US" dirty="0" smtClean="0">
                <a:solidFill>
                  <a:srgbClr val="8B0101"/>
                </a:solidFill>
                <a:ea typeface="ＭＳ Ｐゴシック" charset="-128"/>
              </a:rPr>
              <a:t>clogging</a:t>
            </a:r>
            <a:r>
              <a:rPr lang="en-US" altLang="en-US" dirty="0" smtClean="0">
                <a:solidFill>
                  <a:srgbClr val="8B0101"/>
                </a:solidFill>
                <a:ea typeface="ＭＳ Ｐゴシック" charset="-128"/>
              </a:rPr>
              <a:t>”</a:t>
            </a:r>
            <a:endParaRPr lang="en-US" dirty="0" smtClean="0">
              <a:solidFill>
                <a:srgbClr val="8B0101"/>
              </a:solidFill>
              <a:ea typeface="ＭＳ Ｐゴシック" charset="-128"/>
            </a:endParaRPr>
          </a:p>
          <a:p>
            <a:r>
              <a:rPr lang="en-US" dirty="0" smtClean="0">
                <a:solidFill>
                  <a:srgbClr val="8B0101"/>
                </a:solidFill>
                <a:ea typeface="ＭＳ Ｐゴシック" charset="-128"/>
              </a:rPr>
              <a:t>UCTs are direct method of delivery which can supplement government systems.</a:t>
            </a:r>
          </a:p>
          <a:p>
            <a:r>
              <a:rPr lang="en-US" dirty="0" smtClean="0">
                <a:solidFill>
                  <a:srgbClr val="8B0101"/>
                </a:solidFill>
                <a:ea typeface="ＭＳ Ｐゴシック" charset="-128"/>
              </a:rPr>
              <a:t>People are the best judges of their own needs</a:t>
            </a:r>
          </a:p>
          <a:p>
            <a:r>
              <a:rPr lang="en-US" dirty="0" smtClean="0">
                <a:solidFill>
                  <a:srgbClr val="8B0101"/>
                </a:solidFill>
                <a:ea typeface="ＭＳ Ｐゴシック" charset="-128"/>
              </a:rPr>
              <a:t>Cash stimulates local economic growth</a:t>
            </a:r>
          </a:p>
          <a:p>
            <a:r>
              <a:rPr lang="en-US" dirty="0" smtClean="0">
                <a:solidFill>
                  <a:srgbClr val="8B0101"/>
                </a:solidFill>
                <a:ea typeface="ＭＳ Ｐゴシック" charset="-128"/>
              </a:rPr>
              <a:t>Unconditional because conditionalities and targeting introduces bureaucracy to monitor and evaluate thereby leading to corruption.</a:t>
            </a:r>
          </a:p>
          <a:p>
            <a:pPr>
              <a:buFontTx/>
              <a:buNone/>
            </a:pPr>
            <a:endParaRPr lang="en-US" sz="2400" dirty="0" smtClean="0">
              <a:ea typeface="ＭＳ Ｐゴシック" charset="-12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itle 1"/>
          <p:cNvSpPr>
            <a:spLocks noGrp="1"/>
          </p:cNvSpPr>
          <p:nvPr>
            <p:ph type="title"/>
          </p:nvPr>
        </p:nvSpPr>
        <p:spPr/>
        <p:txBody>
          <a:bodyPr/>
          <a:lstStyle/>
          <a:p>
            <a:r>
              <a:rPr lang="en-US" b="1" smtClean="0">
                <a:solidFill>
                  <a:srgbClr val="8B0101"/>
                </a:solidFill>
                <a:ea typeface="ＭＳ Ｐゴシック" charset="-128"/>
              </a:rPr>
              <a:t>Why Unconditional Cash Transfers? </a:t>
            </a:r>
            <a:endParaRPr lang="ms-MY" b="1" smtClean="0">
              <a:solidFill>
                <a:srgbClr val="8B0101"/>
              </a:solidFill>
              <a:ea typeface="ＭＳ Ｐゴシック" charset="-128"/>
            </a:endParaRPr>
          </a:p>
        </p:txBody>
      </p:sp>
      <p:sp>
        <p:nvSpPr>
          <p:cNvPr id="9218" name="Content Placeholder 2"/>
          <p:cNvSpPr>
            <a:spLocks noGrp="1"/>
          </p:cNvSpPr>
          <p:nvPr>
            <p:ph idx="1"/>
          </p:nvPr>
        </p:nvSpPr>
        <p:spPr/>
        <p:txBody>
          <a:bodyPr/>
          <a:lstStyle/>
          <a:p>
            <a:r>
              <a:rPr lang="en-US" sz="2400" dirty="0" smtClean="0">
                <a:solidFill>
                  <a:srgbClr val="8B0101"/>
                </a:solidFill>
                <a:ea typeface="ＭＳ Ｐゴシック" charset="-128"/>
              </a:rPr>
              <a:t>Hypothesis: that direct UCT induce behavioural changes individually and collectively resulting in an overall improvement in the welfare of families, and in particular nutrition and health of children and other vulnerable members of families.</a:t>
            </a:r>
          </a:p>
          <a:p>
            <a:r>
              <a:rPr lang="en-US" sz="2400" dirty="0" err="1" smtClean="0">
                <a:solidFill>
                  <a:srgbClr val="8B0101"/>
                </a:solidFill>
                <a:ea typeface="ＭＳ Ｐゴシック" charset="-128"/>
              </a:rPr>
              <a:t>Sewa</a:t>
            </a:r>
            <a:r>
              <a:rPr lang="en-US" sz="2400" dirty="0" smtClean="0">
                <a:solidFill>
                  <a:srgbClr val="8B0101"/>
                </a:solidFill>
                <a:ea typeface="ＭＳ Ｐゴシック" charset="-128"/>
              </a:rPr>
              <a:t> believes that that people in general, rich and poor, act rationally, in their own best long-term interest; </a:t>
            </a:r>
          </a:p>
          <a:p>
            <a:r>
              <a:rPr lang="en-US" sz="2400" dirty="0" smtClean="0">
                <a:solidFill>
                  <a:srgbClr val="8B0101"/>
                </a:solidFill>
                <a:ea typeface="ＭＳ Ｐゴシック" charset="-128"/>
              </a:rPr>
              <a:t>providing poor households with a modest regular income could lead to more regular access to food and health care and then to better quality of living standards. </a:t>
            </a:r>
          </a:p>
          <a:p>
            <a:endParaRPr lang="ms-MY" dirty="0" smtClean="0">
              <a:ea typeface="ＭＳ Ｐゴシック" charset="-12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title"/>
          </p:nvPr>
        </p:nvSpPr>
        <p:spPr>
          <a:xfrm>
            <a:off x="475679" y="292608"/>
            <a:ext cx="8123237" cy="685800"/>
          </a:xfrm>
        </p:spPr>
        <p:txBody>
          <a:bodyPr/>
          <a:lstStyle/>
          <a:p>
            <a:r>
              <a:rPr lang="en-US" dirty="0" smtClean="0">
                <a:solidFill>
                  <a:srgbClr val="800000"/>
                </a:solidFill>
                <a:ea typeface="ＭＳ Ｐゴシック" charset="-128"/>
              </a:rPr>
              <a:t>Why UCT</a:t>
            </a:r>
          </a:p>
        </p:txBody>
      </p:sp>
      <p:sp>
        <p:nvSpPr>
          <p:cNvPr id="11266" name="Content Placeholder 2"/>
          <p:cNvSpPr>
            <a:spLocks noGrp="1"/>
          </p:cNvSpPr>
          <p:nvPr>
            <p:ph idx="1"/>
          </p:nvPr>
        </p:nvSpPr>
        <p:spPr>
          <a:xfrm>
            <a:off x="495300" y="2209800"/>
            <a:ext cx="8915400" cy="4648200"/>
          </a:xfrm>
        </p:spPr>
        <p:txBody>
          <a:bodyPr/>
          <a:lstStyle/>
          <a:p>
            <a:pPr>
              <a:buFontTx/>
              <a:buNone/>
            </a:pPr>
            <a:endParaRPr lang="en-US" sz="2400" dirty="0" smtClean="0">
              <a:ea typeface="ＭＳ Ｐゴシック" charset="-128"/>
            </a:endParaRPr>
          </a:p>
          <a:p>
            <a:pPr>
              <a:buClr>
                <a:srgbClr val="800000"/>
              </a:buClr>
            </a:pPr>
            <a:r>
              <a:rPr lang="en-US" sz="2800" dirty="0" smtClean="0">
                <a:solidFill>
                  <a:srgbClr val="8B0101"/>
                </a:solidFill>
                <a:ea typeface="ＭＳ Ｐゴシック" charset="-128"/>
              </a:rPr>
              <a:t>UCT has not been tried in India before</a:t>
            </a:r>
          </a:p>
          <a:p>
            <a:pPr>
              <a:buClr>
                <a:srgbClr val="800000"/>
              </a:buClr>
            </a:pPr>
            <a:r>
              <a:rPr lang="en-US" sz="2800" dirty="0" smtClean="0">
                <a:solidFill>
                  <a:srgbClr val="8B0101"/>
                </a:solidFill>
                <a:ea typeface="ＭＳ Ｐゴシック" charset="-128"/>
              </a:rPr>
              <a:t>Need to test its efficacy, in light of changes in thinking about inequality, vulnerability and poverty. </a:t>
            </a:r>
          </a:p>
          <a:p>
            <a:pPr>
              <a:buClr>
                <a:srgbClr val="800000"/>
              </a:buClr>
            </a:pPr>
            <a:r>
              <a:rPr lang="en-US" sz="2800" dirty="0" smtClean="0">
                <a:solidFill>
                  <a:srgbClr val="8B0101"/>
                </a:solidFill>
                <a:ea typeface="ＭＳ Ｐゴシック" charset="-128"/>
              </a:rPr>
              <a:t>If successful, SEWA could advocate it as a viable alternative social policy</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Design of the Pilot</a:t>
            </a:r>
            <a:endParaRPr lang="en-US" dirty="0"/>
          </a:p>
        </p:txBody>
      </p:sp>
      <p:sp>
        <p:nvSpPr>
          <p:cNvPr id="3" name="Content Placeholder 2"/>
          <p:cNvSpPr>
            <a:spLocks noGrp="1"/>
          </p:cNvSpPr>
          <p:nvPr>
            <p:ph idx="1"/>
          </p:nvPr>
        </p:nvSpPr>
        <p:spPr/>
        <p:txBody>
          <a:bodyPr/>
          <a:lstStyle/>
          <a:p>
            <a:r>
              <a:rPr lang="en-US" dirty="0" smtClean="0"/>
              <a:t>Universal</a:t>
            </a:r>
          </a:p>
          <a:p>
            <a:r>
              <a:rPr lang="en-US" dirty="0" smtClean="0"/>
              <a:t>Unconditional</a:t>
            </a:r>
          </a:p>
          <a:p>
            <a:r>
              <a:rPr lang="en-US" dirty="0" smtClean="0"/>
              <a:t>Transfer to Individuals (children’s money to mothers)</a:t>
            </a:r>
          </a:p>
          <a:p>
            <a:r>
              <a:rPr lang="en-US" dirty="0" smtClean="0"/>
              <a:t>Monthly Transfers</a:t>
            </a:r>
          </a:p>
          <a:p>
            <a:r>
              <a:rPr lang="en-US" dirty="0" smtClean="0"/>
              <a:t>Study of the role of the voice organisation </a:t>
            </a:r>
          </a:p>
          <a:p>
            <a:r>
              <a:rPr lang="en-US" dirty="0" smtClean="0"/>
              <a:t>Initially for a period of 12 months, and later extended five more months</a:t>
            </a:r>
          </a:p>
          <a:p>
            <a:r>
              <a:rPr lang="en-US" dirty="0" smtClean="0"/>
              <a:t>Added a tribal village separately – 12 months</a:t>
            </a:r>
          </a:p>
          <a:p>
            <a:r>
              <a:rPr lang="en-US" dirty="0" smtClean="0"/>
              <a:t>Three surveys: Baseline- Interim Evaluation Survey – Final Evaluation Survey</a:t>
            </a:r>
          </a:p>
          <a:p>
            <a:r>
              <a:rPr lang="en-US" dirty="0" smtClean="0"/>
              <a:t>Qualitative study: 50 case-studies and contextual analysis.</a:t>
            </a:r>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Design of the Pilot</a:t>
            </a:r>
            <a:endParaRPr lang="en-US" dirty="0"/>
          </a:p>
        </p:txBody>
      </p:sp>
      <p:sp>
        <p:nvSpPr>
          <p:cNvPr id="3" name="Content Placeholder 2"/>
          <p:cNvSpPr>
            <a:spLocks noGrp="1"/>
          </p:cNvSpPr>
          <p:nvPr>
            <p:ph idx="1"/>
          </p:nvPr>
        </p:nvSpPr>
        <p:spPr>
          <a:xfrm>
            <a:off x="495300" y="2209800"/>
            <a:ext cx="8915400" cy="4648200"/>
          </a:xfrm>
        </p:spPr>
        <p:txBody>
          <a:bodyPr/>
          <a:lstStyle/>
          <a:p>
            <a:r>
              <a:rPr lang="en-US" dirty="0" smtClean="0">
                <a:solidFill>
                  <a:srgbClr val="8B0101"/>
                </a:solidFill>
                <a:ea typeface="ＭＳ Ｐゴシック" charset="-128"/>
              </a:rPr>
              <a:t>20 sample villages in Indore District </a:t>
            </a:r>
          </a:p>
          <a:p>
            <a:r>
              <a:rPr lang="en-US" dirty="0" smtClean="0">
                <a:solidFill>
                  <a:srgbClr val="8B0101"/>
                </a:solidFill>
                <a:ea typeface="ＭＳ Ｐゴシック" charset="-128"/>
              </a:rPr>
              <a:t>10 </a:t>
            </a:r>
            <a:r>
              <a:rPr lang="en-US" dirty="0" err="1" smtClean="0">
                <a:solidFill>
                  <a:srgbClr val="8B0101"/>
                </a:solidFill>
                <a:ea typeface="ＭＳ Ｐゴシック" charset="-128"/>
              </a:rPr>
              <a:t>SEWA</a:t>
            </a:r>
            <a:r>
              <a:rPr lang="en-US" dirty="0" smtClean="0">
                <a:solidFill>
                  <a:srgbClr val="8B0101"/>
                </a:solidFill>
                <a:ea typeface="ＭＳ Ｐゴシック" charset="-128"/>
              </a:rPr>
              <a:t> and 10 non-</a:t>
            </a:r>
            <a:r>
              <a:rPr lang="en-US" dirty="0" err="1" smtClean="0">
                <a:solidFill>
                  <a:srgbClr val="8B0101"/>
                </a:solidFill>
                <a:ea typeface="ＭＳ Ｐゴシック" charset="-128"/>
              </a:rPr>
              <a:t>SEWA</a:t>
            </a:r>
            <a:endParaRPr lang="en-US" dirty="0" smtClean="0">
              <a:solidFill>
                <a:srgbClr val="8B0101"/>
              </a:solidFill>
              <a:ea typeface="ＭＳ Ｐゴシック" charset="-128"/>
            </a:endParaRPr>
          </a:p>
          <a:p>
            <a:r>
              <a:rPr lang="en-US" dirty="0" smtClean="0">
                <a:solidFill>
                  <a:srgbClr val="8B0101"/>
                </a:solidFill>
                <a:ea typeface="ＭＳ Ｐゴシック" charset="-128"/>
              </a:rPr>
              <a:t>8 cash transfer villages (4 </a:t>
            </a:r>
            <a:r>
              <a:rPr lang="en-US" dirty="0" err="1" smtClean="0">
                <a:solidFill>
                  <a:srgbClr val="8B0101"/>
                </a:solidFill>
                <a:ea typeface="ＭＳ Ｐゴシック" charset="-128"/>
              </a:rPr>
              <a:t>SEWA</a:t>
            </a:r>
            <a:r>
              <a:rPr lang="en-US" dirty="0" smtClean="0">
                <a:solidFill>
                  <a:srgbClr val="8B0101"/>
                </a:solidFill>
                <a:ea typeface="ＭＳ Ｐゴシック" charset="-128"/>
              </a:rPr>
              <a:t> and 4 non-</a:t>
            </a:r>
            <a:r>
              <a:rPr lang="en-US" dirty="0" err="1" smtClean="0">
                <a:solidFill>
                  <a:srgbClr val="8B0101"/>
                </a:solidFill>
                <a:ea typeface="ＭＳ Ｐゴシック" charset="-128"/>
              </a:rPr>
              <a:t>SEWA</a:t>
            </a:r>
            <a:r>
              <a:rPr lang="en-US" dirty="0" smtClean="0">
                <a:solidFill>
                  <a:srgbClr val="8B0101"/>
                </a:solidFill>
                <a:ea typeface="ＭＳ Ｐゴシック" charset="-128"/>
              </a:rPr>
              <a:t>)</a:t>
            </a:r>
          </a:p>
          <a:p>
            <a:r>
              <a:rPr lang="en-US" dirty="0" smtClean="0">
                <a:solidFill>
                  <a:srgbClr val="8B0101"/>
                </a:solidFill>
                <a:ea typeface="ＭＳ Ｐゴシック" charset="-128"/>
              </a:rPr>
              <a:t>Amount transferred monthly: </a:t>
            </a:r>
            <a:r>
              <a:rPr lang="en-US" dirty="0" err="1" smtClean="0">
                <a:solidFill>
                  <a:srgbClr val="8B0101"/>
                </a:solidFill>
                <a:ea typeface="ＭＳ Ｐゴシック" charset="-128"/>
              </a:rPr>
              <a:t>Rs</a:t>
            </a:r>
            <a:r>
              <a:rPr lang="en-US" dirty="0" smtClean="0">
                <a:solidFill>
                  <a:srgbClr val="8B0101"/>
                </a:solidFill>
                <a:ea typeface="ＭＳ Ｐゴシック" charset="-128"/>
              </a:rPr>
              <a:t>. 200 per adult and Rs.100 per child;</a:t>
            </a:r>
          </a:p>
          <a:p>
            <a:r>
              <a:rPr lang="en-US" dirty="0" smtClean="0">
                <a:solidFill>
                  <a:srgbClr val="8B0101"/>
                </a:solidFill>
                <a:ea typeface="ＭＳ Ｐゴシック" charset="-128"/>
              </a:rPr>
              <a:t>For women in </a:t>
            </a:r>
            <a:r>
              <a:rPr lang="en-US" dirty="0" err="1" smtClean="0">
                <a:solidFill>
                  <a:srgbClr val="8B0101"/>
                </a:solidFill>
                <a:ea typeface="ＭＳ Ｐゴシック" charset="-128"/>
              </a:rPr>
              <a:t>SEWA</a:t>
            </a:r>
            <a:r>
              <a:rPr lang="en-US" dirty="0" smtClean="0">
                <a:solidFill>
                  <a:srgbClr val="8B0101"/>
                </a:solidFill>
                <a:ea typeface="ＭＳ Ｐゴシック" charset="-128"/>
              </a:rPr>
              <a:t> villages, accounts were opened in </a:t>
            </a:r>
            <a:r>
              <a:rPr lang="en-US" dirty="0" err="1" smtClean="0">
                <a:solidFill>
                  <a:srgbClr val="8B0101"/>
                </a:solidFill>
                <a:ea typeface="ＭＳ Ｐゴシック" charset="-128"/>
              </a:rPr>
              <a:t>SEWA</a:t>
            </a:r>
            <a:r>
              <a:rPr lang="en-US" dirty="0" smtClean="0">
                <a:solidFill>
                  <a:srgbClr val="8B0101"/>
                </a:solidFill>
                <a:ea typeface="ＭＳ Ｐゴシック" charset="-128"/>
              </a:rPr>
              <a:t> Cooperative; for the rest in </a:t>
            </a:r>
            <a:r>
              <a:rPr lang="en-US" dirty="0" err="1" smtClean="0">
                <a:solidFill>
                  <a:srgbClr val="8B0101"/>
                </a:solidFill>
                <a:ea typeface="ＭＳ Ｐゴシック" charset="-128"/>
              </a:rPr>
              <a:t>nationalised</a:t>
            </a:r>
            <a:r>
              <a:rPr lang="en-US" dirty="0" smtClean="0">
                <a:solidFill>
                  <a:srgbClr val="8B0101"/>
                </a:solidFill>
                <a:ea typeface="ＭＳ Ｐゴシック" charset="-128"/>
              </a:rPr>
              <a:t> banks; </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p:txBody>
          <a:bodyPr/>
          <a:lstStyle/>
          <a:p>
            <a:r>
              <a:rPr lang="en-US" sz="3200" b="1" dirty="0" smtClean="0">
                <a:solidFill>
                  <a:srgbClr val="8B0101"/>
                </a:solidFill>
                <a:ea typeface="ＭＳ Ｐゴシック" charset="-128"/>
              </a:rPr>
              <a:t>Hypotheses</a:t>
            </a:r>
            <a:endParaRPr lang="en-US" sz="3600" b="1" dirty="0" smtClean="0">
              <a:solidFill>
                <a:srgbClr val="8B0101"/>
              </a:solidFill>
              <a:ea typeface="ＭＳ Ｐゴシック" charset="-128"/>
            </a:endParaRPr>
          </a:p>
        </p:txBody>
      </p:sp>
      <p:sp>
        <p:nvSpPr>
          <p:cNvPr id="14338" name="Content Placeholder 2"/>
          <p:cNvSpPr>
            <a:spLocks noGrp="1"/>
          </p:cNvSpPr>
          <p:nvPr>
            <p:ph idx="1"/>
          </p:nvPr>
        </p:nvSpPr>
        <p:spPr>
          <a:xfrm>
            <a:off x="0" y="1597152"/>
            <a:ext cx="9918700" cy="4471139"/>
          </a:xfrm>
        </p:spPr>
        <p:txBody>
          <a:bodyPr/>
          <a:lstStyle/>
          <a:p>
            <a:r>
              <a:rPr lang="en-GB" dirty="0" err="1" smtClean="0">
                <a:solidFill>
                  <a:srgbClr val="8B0101"/>
                </a:solidFill>
                <a:ea typeface="ＭＳ Ｐゴシック" charset="-128"/>
              </a:rPr>
              <a:t>UCT</a:t>
            </a:r>
            <a:r>
              <a:rPr lang="en-GB" dirty="0" smtClean="0">
                <a:solidFill>
                  <a:srgbClr val="8B0101"/>
                </a:solidFill>
                <a:ea typeface="ＭＳ Ｐゴシック" charset="-128"/>
              </a:rPr>
              <a:t> avoids choked pipes. Improves delivery. </a:t>
            </a:r>
          </a:p>
          <a:p>
            <a:r>
              <a:rPr lang="en-GB" dirty="0" smtClean="0">
                <a:solidFill>
                  <a:srgbClr val="8B0101"/>
                </a:solidFill>
                <a:ea typeface="ＭＳ Ｐゴシック" charset="-128"/>
              </a:rPr>
              <a:t>Helps in raising women</a:t>
            </a:r>
            <a:r>
              <a:rPr lang="en-GB" altLang="en-US" dirty="0" smtClean="0">
                <a:solidFill>
                  <a:srgbClr val="8B0101"/>
                </a:solidFill>
                <a:ea typeface="ＭＳ Ｐゴシック" charset="-128"/>
              </a:rPr>
              <a:t>’</a:t>
            </a:r>
            <a:r>
              <a:rPr lang="en-GB" dirty="0" smtClean="0">
                <a:solidFill>
                  <a:srgbClr val="8B0101"/>
                </a:solidFill>
                <a:ea typeface="ＭＳ Ｐゴシック" charset="-128"/>
              </a:rPr>
              <a:t>s socio-economic status- -increases female labour force participation;</a:t>
            </a:r>
            <a:endParaRPr lang="en-US" dirty="0" smtClean="0">
              <a:solidFill>
                <a:srgbClr val="8B0101"/>
              </a:solidFill>
              <a:ea typeface="ＭＳ Ｐゴシック" charset="-128"/>
            </a:endParaRPr>
          </a:p>
          <a:p>
            <a:r>
              <a:rPr lang="en-GB" dirty="0" smtClean="0">
                <a:solidFill>
                  <a:srgbClr val="8B0101"/>
                </a:solidFill>
                <a:ea typeface="ＭＳ Ｐゴシック" charset="-128"/>
              </a:rPr>
              <a:t>Reduces small borrowings and also helps in repaying loans, thereby loosening their debt trap; </a:t>
            </a:r>
          </a:p>
          <a:p>
            <a:r>
              <a:rPr lang="en-GB" dirty="0" smtClean="0">
                <a:solidFill>
                  <a:srgbClr val="8B0101"/>
                </a:solidFill>
                <a:ea typeface="ＭＳ Ｐゴシック" charset="-128"/>
              </a:rPr>
              <a:t>Increases financial inclusion;  </a:t>
            </a:r>
            <a:endParaRPr lang="en-US" sz="1800" dirty="0" smtClean="0">
              <a:solidFill>
                <a:srgbClr val="8B0101"/>
              </a:solidFill>
              <a:ea typeface="ＭＳ Ｐゴシック" charset="-128"/>
            </a:endParaRPr>
          </a:p>
          <a:p>
            <a:r>
              <a:rPr lang="en-GB" dirty="0" smtClean="0">
                <a:solidFill>
                  <a:srgbClr val="8B0101"/>
                </a:solidFill>
                <a:ea typeface="ＭＳ Ｐゴシック" charset="-128"/>
              </a:rPr>
              <a:t>Boosts the local economy; encourages setting up of small businesses thereby strengthening livelihood system of the poor.</a:t>
            </a:r>
            <a:endParaRPr lang="en-US" sz="1800" dirty="0" smtClean="0">
              <a:solidFill>
                <a:srgbClr val="8B0101"/>
              </a:solidFill>
              <a:ea typeface="ＭＳ Ｐゴシック" charset="-128"/>
            </a:endParaRPr>
          </a:p>
          <a:p>
            <a:pPr>
              <a:buNone/>
            </a:pPr>
            <a:endParaRPr lang="en-US" sz="1800" dirty="0" smtClean="0">
              <a:ea typeface="ＭＳ Ｐゴシック" charset="-12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US" b="1" dirty="0" smtClean="0">
                <a:solidFill>
                  <a:srgbClr val="8B0101"/>
                </a:solidFill>
                <a:ea typeface="ＭＳ Ｐゴシック" charset="-128"/>
              </a:rPr>
              <a:t>Hypotheses</a:t>
            </a:r>
            <a:endParaRPr lang="en-US" sz="3200" b="1" dirty="0" smtClean="0">
              <a:solidFill>
                <a:srgbClr val="8B0101"/>
              </a:solidFill>
              <a:ea typeface="ＭＳ Ｐゴシック" charset="-128"/>
            </a:endParaRPr>
          </a:p>
        </p:txBody>
      </p:sp>
      <p:sp>
        <p:nvSpPr>
          <p:cNvPr id="16386" name="Content Placeholder 2"/>
          <p:cNvSpPr>
            <a:spLocks noGrp="1"/>
          </p:cNvSpPr>
          <p:nvPr>
            <p:ph idx="1"/>
          </p:nvPr>
        </p:nvSpPr>
        <p:spPr>
          <a:xfrm>
            <a:off x="152400" y="1901952"/>
            <a:ext cx="9588500" cy="4740148"/>
          </a:xfrm>
        </p:spPr>
        <p:txBody>
          <a:bodyPr/>
          <a:lstStyle/>
          <a:p>
            <a:r>
              <a:rPr lang="en-GB" dirty="0" err="1" smtClean="0">
                <a:solidFill>
                  <a:srgbClr val="8B0101"/>
                </a:solidFill>
                <a:ea typeface="ＭＳ Ｐゴシック" charset="-128"/>
              </a:rPr>
              <a:t>UCT</a:t>
            </a:r>
            <a:r>
              <a:rPr lang="en-GB" dirty="0" smtClean="0">
                <a:solidFill>
                  <a:srgbClr val="8B0101"/>
                </a:solidFill>
                <a:ea typeface="ＭＳ Ｐゴシック" charset="-128"/>
              </a:rPr>
              <a:t> helps people to escape or avoid falling into poverty;</a:t>
            </a:r>
            <a:endParaRPr lang="en-US" dirty="0" smtClean="0">
              <a:solidFill>
                <a:srgbClr val="8B0101"/>
              </a:solidFill>
              <a:ea typeface="ＭＳ Ｐゴシック" charset="-128"/>
            </a:endParaRPr>
          </a:p>
          <a:p>
            <a:r>
              <a:rPr lang="en-GB" dirty="0" smtClean="0">
                <a:solidFill>
                  <a:srgbClr val="8B0101"/>
                </a:solidFill>
                <a:ea typeface="ＭＳ Ｐゴシック" charset="-128"/>
              </a:rPr>
              <a:t>Provides a direct means of attaining better food security;</a:t>
            </a:r>
            <a:endParaRPr lang="en-US" dirty="0" smtClean="0">
              <a:solidFill>
                <a:srgbClr val="8B0101"/>
              </a:solidFill>
              <a:ea typeface="ＭＳ Ｐゴシック" charset="-128"/>
            </a:endParaRPr>
          </a:p>
          <a:p>
            <a:r>
              <a:rPr lang="en-GB" dirty="0" smtClean="0">
                <a:solidFill>
                  <a:srgbClr val="8B0101"/>
                </a:solidFill>
                <a:ea typeface="ＭＳ Ｐゴシック" charset="-128"/>
              </a:rPr>
              <a:t>Helps improve the recipients</a:t>
            </a:r>
            <a:r>
              <a:rPr lang="en-GB" altLang="en-US" dirty="0" smtClean="0">
                <a:solidFill>
                  <a:srgbClr val="8B0101"/>
                </a:solidFill>
                <a:ea typeface="ＭＳ Ｐゴシック" charset="-128"/>
              </a:rPr>
              <a:t>’</a:t>
            </a:r>
            <a:r>
              <a:rPr lang="en-GB" dirty="0" smtClean="0">
                <a:solidFill>
                  <a:srgbClr val="8B0101"/>
                </a:solidFill>
                <a:ea typeface="ＭＳ Ｐゴシック" charset="-128"/>
              </a:rPr>
              <a:t> health and nutrition status, particularly of children;</a:t>
            </a:r>
            <a:endParaRPr lang="en-US" dirty="0" smtClean="0">
              <a:solidFill>
                <a:srgbClr val="8B0101"/>
              </a:solidFill>
              <a:ea typeface="ＭＳ Ｐゴシック" charset="-128"/>
            </a:endParaRPr>
          </a:p>
          <a:p>
            <a:r>
              <a:rPr lang="en-GB" dirty="0" smtClean="0">
                <a:solidFill>
                  <a:srgbClr val="8B0101"/>
                </a:solidFill>
                <a:ea typeface="ＭＳ Ｐゴシック" charset="-128"/>
              </a:rPr>
              <a:t>Induces households to spend on improving sanitary conditions thereby improving health and wellbeing;</a:t>
            </a:r>
            <a:endParaRPr lang="en-US" dirty="0" smtClean="0">
              <a:solidFill>
                <a:srgbClr val="8B0101"/>
              </a:solidFill>
              <a:ea typeface="ＭＳ Ｐゴシック" charset="-128"/>
            </a:endParaRPr>
          </a:p>
          <a:p>
            <a:r>
              <a:rPr lang="en-GB" dirty="0" smtClean="0">
                <a:solidFill>
                  <a:srgbClr val="8B0101"/>
                </a:solidFill>
                <a:ea typeface="ＭＳ Ｐゴシック" charset="-128"/>
              </a:rPr>
              <a:t>Has positive impact on school attendance and performance; likely to discourage child labour; </a:t>
            </a:r>
            <a:endParaRPr lang="en-US" dirty="0" smtClean="0">
              <a:solidFill>
                <a:srgbClr val="8B0101"/>
              </a:solidFill>
              <a:ea typeface="ＭＳ Ｐゴシック" charset="-128"/>
            </a:endParaRPr>
          </a:p>
          <a:p>
            <a:r>
              <a:rPr lang="en-GB" dirty="0" smtClean="0">
                <a:solidFill>
                  <a:srgbClr val="8B0101"/>
                </a:solidFill>
                <a:ea typeface="ＭＳ Ｐゴシック" charset="-128"/>
              </a:rPr>
              <a:t>Monthly transfers improve financial planning in the households; </a:t>
            </a:r>
            <a:endParaRPr lang="en-US" dirty="0" smtClean="0">
              <a:solidFill>
                <a:srgbClr val="8B0101"/>
              </a:solidFill>
              <a:ea typeface="ＭＳ Ｐゴシック" charset="-128"/>
            </a:endParaRPr>
          </a:p>
          <a:p>
            <a:endParaRPr lang="en-US" sz="2400" dirty="0" smtClean="0">
              <a:ea typeface="ＭＳ Ｐゴシック" charset="-128"/>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Design 13">
      <a:dk1>
        <a:srgbClr val="000000"/>
      </a:dk1>
      <a:lt1>
        <a:srgbClr val="FFFFFF"/>
      </a:lt1>
      <a:dk2>
        <a:srgbClr val="000000"/>
      </a:dk2>
      <a:lt2>
        <a:srgbClr val="639C63"/>
      </a:lt2>
      <a:accent1>
        <a:srgbClr val="7EA94F"/>
      </a:accent1>
      <a:accent2>
        <a:srgbClr val="6D0101"/>
      </a:accent2>
      <a:accent3>
        <a:srgbClr val="FFFFFF"/>
      </a:accent3>
      <a:accent4>
        <a:srgbClr val="000000"/>
      </a:accent4>
      <a:accent5>
        <a:srgbClr val="C0D1B2"/>
      </a:accent5>
      <a:accent6>
        <a:srgbClr val="620101"/>
      </a:accent6>
      <a:hlink>
        <a:srgbClr val="DDC831"/>
      </a:hlink>
      <a:folHlink>
        <a:srgbClr val="FFFFFF"/>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1"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1"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639C63"/>
        </a:lt2>
        <a:accent1>
          <a:srgbClr val="7EA94F"/>
        </a:accent1>
        <a:accent2>
          <a:srgbClr val="6D0101"/>
        </a:accent2>
        <a:accent3>
          <a:srgbClr val="FFFFFF"/>
        </a:accent3>
        <a:accent4>
          <a:srgbClr val="000000"/>
        </a:accent4>
        <a:accent5>
          <a:srgbClr val="C0D1B2"/>
        </a:accent5>
        <a:accent6>
          <a:srgbClr val="620101"/>
        </a:accent6>
        <a:hlink>
          <a:srgbClr val="DDC831"/>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70E368F97124C4C877400297C7E139A" ma:contentTypeVersion="0" ma:contentTypeDescription="Create a new document." ma:contentTypeScope="" ma:versionID="3f4d571ba60b4e02c22ac39a3db4f16c">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4CBEE33-376C-40BF-9C5B-7031B0EB37CC}"/>
</file>

<file path=customXml/itemProps2.xml><?xml version="1.0" encoding="utf-8"?>
<ds:datastoreItem xmlns:ds="http://schemas.openxmlformats.org/officeDocument/2006/customXml" ds:itemID="{A4B33AF5-8D8E-4B0D-B2C0-BDB9F15E491E}"/>
</file>

<file path=customXml/itemProps3.xml><?xml version="1.0" encoding="utf-8"?>
<ds:datastoreItem xmlns:ds="http://schemas.openxmlformats.org/officeDocument/2006/customXml" ds:itemID="{AC72002A-A8F3-4CCD-B00A-0E883735E3A9}"/>
</file>

<file path=docProps/app.xml><?xml version="1.0" encoding="utf-8"?>
<Properties xmlns="http://schemas.openxmlformats.org/officeDocument/2006/extended-properties" xmlns:vt="http://schemas.openxmlformats.org/officeDocument/2006/docPropsVTypes">
  <Template/>
  <TotalTime>6540</TotalTime>
  <Words>1065</Words>
  <Application>Microsoft Office PowerPoint</Application>
  <PresentationFormat>A4 Paper (210x297 mm)</PresentationFormat>
  <Paragraphs>158</Paragraphs>
  <Slides>21</Slides>
  <Notes>8</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Custom Design</vt:lpstr>
      <vt:lpstr>PowerPoint Presentation</vt:lpstr>
      <vt:lpstr>Sewa</vt:lpstr>
      <vt:lpstr>Why Unconditional Cash Transfers? </vt:lpstr>
      <vt:lpstr>Why Unconditional Cash Transfers? </vt:lpstr>
      <vt:lpstr>Why UCT</vt:lpstr>
      <vt:lpstr>Basic Design of the Pilot</vt:lpstr>
      <vt:lpstr>Basic Design of the Pilot</vt:lpstr>
      <vt:lpstr>Hypotheses</vt:lpstr>
      <vt:lpstr>Hypotheses</vt:lpstr>
      <vt:lpstr>Demographics: Total Cash Transfer Pop.:– 6179 </vt:lpstr>
      <vt:lpstr>Current status of the Pilot  </vt:lpstr>
      <vt:lpstr>PowerPoint Presentation</vt:lpstr>
      <vt:lpstr>PowerPoint Presentation</vt:lpstr>
      <vt:lpstr> Impact of CT - Income Earning Work</vt:lpstr>
      <vt:lpstr>Financial Inclusion : IES </vt:lpstr>
      <vt:lpstr>Insights from the Field</vt:lpstr>
      <vt:lpstr>Insights from the Field</vt:lpstr>
      <vt:lpstr>Insights from the Field</vt:lpstr>
      <vt:lpstr>Comprehensive Report/ Book</vt:lpstr>
      <vt:lpstr>Comprehensive Report /Book</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SEWA Bharat in Micro finance</dc:title>
  <dc:creator>sanchita</dc:creator>
  <cp:lastModifiedBy>priyajeet.arora</cp:lastModifiedBy>
  <cp:revision>817</cp:revision>
  <dcterms:created xsi:type="dcterms:W3CDTF">2004-07-29T00:28:09Z</dcterms:created>
  <dcterms:modified xsi:type="dcterms:W3CDTF">2013-02-21T05:19:29Z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0x010100170E368F97124C4C877400297C7E139A</vt:lpwstr>
  </property>
</Properties>
</file>